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6" r:id="rId10"/>
    <p:sldId id="271" r:id="rId11"/>
    <p:sldId id="264" r:id="rId12"/>
    <p:sldId id="265" r:id="rId13"/>
    <p:sldId id="274" r:id="rId14"/>
    <p:sldId id="277" r:id="rId15"/>
    <p:sldId id="275" r:id="rId16"/>
    <p:sldId id="278" r:id="rId17"/>
    <p:sldId id="267" r:id="rId18"/>
    <p:sldId id="272" r:id="rId19"/>
    <p:sldId id="268" r:id="rId20"/>
    <p:sldId id="269" r:id="rId21"/>
    <p:sldId id="270"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4AC01902-4116-4C93-918D-41FE358B94D4}" type="datetimeFigureOut">
              <a:rPr lang="tr-TR" smtClean="0"/>
              <a:pPr/>
              <a:t>27.05.2013</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4B933C1A-33F3-4491-811A-17190C16834B}"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AC01902-4116-4C93-918D-41FE358B94D4}" type="datetimeFigureOut">
              <a:rPr lang="tr-TR" smtClean="0"/>
              <a:pPr/>
              <a:t>27.05.2013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B933C1A-33F3-4491-811A-17190C16834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AC01902-4116-4C93-918D-41FE358B94D4}" type="datetimeFigureOut">
              <a:rPr lang="tr-TR" smtClean="0"/>
              <a:pPr/>
              <a:t>27.05.2013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B933C1A-33F3-4491-811A-17190C16834B}"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4AC01902-4116-4C93-918D-41FE358B94D4}" type="datetimeFigureOut">
              <a:rPr lang="tr-TR" smtClean="0"/>
              <a:pPr/>
              <a:t>27.05.2013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B933C1A-33F3-4491-811A-17190C16834B}"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4AC01902-4116-4C93-918D-41FE358B94D4}" type="datetimeFigureOut">
              <a:rPr lang="tr-TR" smtClean="0"/>
              <a:pPr/>
              <a:t>27.05.2013</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4B933C1A-33F3-4491-811A-17190C16834B}"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4AC01902-4116-4C93-918D-41FE358B94D4}" type="datetimeFigureOut">
              <a:rPr lang="tr-TR" smtClean="0"/>
              <a:pPr/>
              <a:t>27.05.2013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B933C1A-33F3-4491-811A-17190C16834B}"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4AC01902-4116-4C93-918D-41FE358B94D4}" type="datetimeFigureOut">
              <a:rPr lang="tr-TR" smtClean="0"/>
              <a:pPr/>
              <a:t>27.05.2013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B933C1A-33F3-4491-811A-17190C16834B}"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4AC01902-4116-4C93-918D-41FE358B94D4}" type="datetimeFigureOut">
              <a:rPr lang="tr-TR" smtClean="0"/>
              <a:pPr/>
              <a:t>27.05.2013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B933C1A-33F3-4491-811A-17190C16834B}"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AC01902-4116-4C93-918D-41FE358B94D4}" type="datetimeFigureOut">
              <a:rPr lang="tr-TR" smtClean="0"/>
              <a:pPr/>
              <a:t>27.05.2013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B933C1A-33F3-4491-811A-17190C16834B}"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4AC01902-4116-4C93-918D-41FE358B94D4}" type="datetimeFigureOut">
              <a:rPr lang="tr-TR" smtClean="0"/>
              <a:pPr/>
              <a:t>27.05.2013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B933C1A-33F3-4491-811A-17190C16834B}"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4AC01902-4116-4C93-918D-41FE358B94D4}" type="datetimeFigureOut">
              <a:rPr lang="tr-TR" smtClean="0"/>
              <a:pPr/>
              <a:t>27.05.2013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B933C1A-33F3-4491-811A-17190C16834B}"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4AC01902-4116-4C93-918D-41FE358B94D4}" type="datetimeFigureOut">
              <a:rPr lang="tr-TR" smtClean="0"/>
              <a:pPr/>
              <a:t>27.05.2013</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4B933C1A-33F3-4491-811A-17190C16834B}"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620688"/>
            <a:ext cx="8305800" cy="915148"/>
          </a:xfrm>
        </p:spPr>
        <p:txBody>
          <a:bodyPr>
            <a:normAutofit fontScale="90000"/>
          </a:bodyPr>
          <a:lstStyle/>
          <a:p>
            <a:r>
              <a:rPr lang="tr-TR" b="1" dirty="0" smtClean="0"/>
              <a:t>DÜNYA’DA GENÇ İSTİHDAMININ DURUMU ve İYİ UYGULAMA ÖRNEKLERİ</a:t>
            </a:r>
            <a:endParaRPr lang="tr-TR" b="1" dirty="0"/>
          </a:p>
        </p:txBody>
      </p:sp>
      <p:sp>
        <p:nvSpPr>
          <p:cNvPr id="3" name="2 Alt Başlık"/>
          <p:cNvSpPr>
            <a:spLocks noGrp="1"/>
          </p:cNvSpPr>
          <p:nvPr>
            <p:ph type="subTitle" idx="1"/>
          </p:nvPr>
        </p:nvSpPr>
        <p:spPr>
          <a:xfrm>
            <a:off x="395536" y="2060848"/>
            <a:ext cx="8367464" cy="4464496"/>
          </a:xfrm>
        </p:spPr>
        <p:txBody>
          <a:bodyPr/>
          <a:lstStyle/>
          <a:p>
            <a:endParaRPr lang="tr-TR" dirty="0" smtClean="0"/>
          </a:p>
          <a:p>
            <a:r>
              <a:rPr lang="tr-TR" dirty="0" smtClean="0"/>
              <a:t>Arş. Gör. Okan </a:t>
            </a:r>
            <a:r>
              <a:rPr lang="tr-TR" dirty="0" err="1" smtClean="0"/>
              <a:t>Güray</a:t>
            </a:r>
            <a:r>
              <a:rPr lang="tr-TR" dirty="0" smtClean="0"/>
              <a:t> BÜLBÜL</a:t>
            </a:r>
          </a:p>
          <a:p>
            <a:endParaRPr lang="tr-TR" dirty="0" smtClean="0"/>
          </a:p>
          <a:p>
            <a:r>
              <a:rPr lang="tr-TR" dirty="0" smtClean="0"/>
              <a:t>Gazi Üniversitesi </a:t>
            </a:r>
          </a:p>
          <a:p>
            <a:r>
              <a:rPr lang="tr-TR" dirty="0" smtClean="0"/>
              <a:t>İktisadi ve İdari Bilimler Fakültesi</a:t>
            </a:r>
          </a:p>
          <a:p>
            <a:r>
              <a:rPr lang="tr-TR" dirty="0" smtClean="0"/>
              <a:t>Çalışma Ekonomisi ve Endüstri İlişkileri Bölümü</a:t>
            </a:r>
          </a:p>
        </p:txBody>
      </p:sp>
      <p:pic>
        <p:nvPicPr>
          <p:cNvPr id="1026" name="Picture 2" descr="C:\Users\okan\Desktop\Gazi_iibf_logo.jpg"/>
          <p:cNvPicPr>
            <a:picLocks noChangeAspect="1" noChangeArrowheads="1"/>
          </p:cNvPicPr>
          <p:nvPr/>
        </p:nvPicPr>
        <p:blipFill>
          <a:blip r:embed="rId2" cstate="print"/>
          <a:srcRect/>
          <a:stretch>
            <a:fillRect/>
          </a:stretch>
        </p:blipFill>
        <p:spPr bwMode="auto">
          <a:xfrm>
            <a:off x="3635896" y="4581128"/>
            <a:ext cx="1905000" cy="1905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260648"/>
            <a:ext cx="8305800" cy="915148"/>
          </a:xfrm>
        </p:spPr>
        <p:txBody>
          <a:bodyPr>
            <a:normAutofit/>
          </a:bodyPr>
          <a:lstStyle/>
          <a:p>
            <a:pPr algn="ctr"/>
            <a:r>
              <a:rPr lang="tr-TR" b="1" dirty="0" smtClean="0"/>
              <a:t>TÜRKİYE’DE GENÇ İŞSİZLİĞİ</a:t>
            </a:r>
            <a:endParaRPr lang="tr-TR" b="1" dirty="0"/>
          </a:p>
        </p:txBody>
      </p:sp>
      <p:sp>
        <p:nvSpPr>
          <p:cNvPr id="3" name="2 Alt Başlık"/>
          <p:cNvSpPr>
            <a:spLocks noGrp="1"/>
          </p:cNvSpPr>
          <p:nvPr>
            <p:ph type="subTitle" idx="1"/>
          </p:nvPr>
        </p:nvSpPr>
        <p:spPr>
          <a:xfrm>
            <a:off x="395536" y="1268760"/>
            <a:ext cx="8367464" cy="5256584"/>
          </a:xfrm>
        </p:spPr>
        <p:txBody>
          <a:bodyPr>
            <a:normAutofit/>
          </a:bodyPr>
          <a:lstStyle/>
          <a:p>
            <a:pPr algn="ctr"/>
            <a:endParaRPr lang="tr-TR" b="1" dirty="0" smtClean="0">
              <a:solidFill>
                <a:schemeClr val="tx1"/>
              </a:solidFill>
            </a:endParaRPr>
          </a:p>
          <a:p>
            <a:pPr algn="ctr"/>
            <a:r>
              <a:rPr lang="tr-TR" b="1" dirty="0" smtClean="0">
                <a:solidFill>
                  <a:schemeClr val="tx1"/>
                </a:solidFill>
              </a:rPr>
              <a:t>TEKNİK EĞİTİM GÖREN KİŞİ SAYISI YALNIZCA 30.717</a:t>
            </a:r>
          </a:p>
          <a:p>
            <a:pPr algn="ctr"/>
            <a:endParaRPr lang="tr-TR" b="1" dirty="0" smtClean="0">
              <a:solidFill>
                <a:schemeClr val="tx1"/>
              </a:solidFill>
            </a:endParaRPr>
          </a:p>
          <a:p>
            <a:pPr algn="ctr"/>
            <a:endParaRPr lang="tr-TR" b="1" dirty="0" smtClean="0">
              <a:solidFill>
                <a:schemeClr val="tx1"/>
              </a:solidFill>
            </a:endParaRPr>
          </a:p>
          <a:p>
            <a:pPr algn="ctr"/>
            <a:r>
              <a:rPr lang="tr-TR" b="1" dirty="0" smtClean="0">
                <a:solidFill>
                  <a:schemeClr val="tx1"/>
                </a:solidFill>
              </a:rPr>
              <a:t>TEKNİK BİLİMLERDE EĞİTİM GÖREN KİŞİ SAYISI İSE YALNIZCA 285.137</a:t>
            </a:r>
          </a:p>
          <a:p>
            <a:pPr algn="ctr"/>
            <a:endParaRPr lang="tr-TR" b="1" dirty="0" smtClean="0">
              <a:solidFill>
                <a:schemeClr val="tx1"/>
              </a:solidFill>
            </a:endParaRPr>
          </a:p>
          <a:p>
            <a:pPr algn="ctr"/>
            <a:endParaRPr lang="tr-TR" b="1" dirty="0" smtClean="0">
              <a:solidFill>
                <a:schemeClr val="tx1"/>
              </a:solidFill>
            </a:endParaRPr>
          </a:p>
          <a:p>
            <a:pPr algn="ctr"/>
            <a:r>
              <a:rPr lang="tr-TR" b="1" dirty="0" smtClean="0">
                <a:solidFill>
                  <a:schemeClr val="tx1"/>
                </a:solidFill>
              </a:rPr>
              <a:t>MESLEKİ VE TEKNİK EĞİTİM ALANINDA ÖRNEK UYGULAMALARA SAHİP OLAN KORE TÜRKİYE İLE ARASINDAKİ KİŞİ BAŞINA DÜŞEN MİLLİ GELİR FARKINI SON 25 YILDA KAPATTI VE 3 KAT ARTTIRDI</a:t>
            </a:r>
          </a:p>
        </p:txBody>
      </p:sp>
      <p:pic>
        <p:nvPicPr>
          <p:cNvPr id="4" name="Picture 2" descr="C:\Users\okan\Desktop\Gazi_iibf_logo.jpg"/>
          <p:cNvPicPr>
            <a:picLocks noChangeAspect="1" noChangeArrowheads="1"/>
          </p:cNvPicPr>
          <p:nvPr/>
        </p:nvPicPr>
        <p:blipFill>
          <a:blip r:embed="rId2" cstate="print"/>
          <a:srcRect/>
          <a:stretch>
            <a:fillRect/>
          </a:stretch>
        </p:blipFill>
        <p:spPr bwMode="auto">
          <a:xfrm>
            <a:off x="8351912" y="6065912"/>
            <a:ext cx="792088" cy="792088"/>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260648"/>
            <a:ext cx="8305800" cy="915148"/>
          </a:xfrm>
        </p:spPr>
        <p:txBody>
          <a:bodyPr>
            <a:normAutofit fontScale="90000"/>
          </a:bodyPr>
          <a:lstStyle/>
          <a:p>
            <a:pPr algn="ctr"/>
            <a:r>
              <a:rPr lang="tr-TR" b="1" dirty="0" smtClean="0"/>
              <a:t>TÜRKİYE’DE GENÇ İŞSİZLİĞİNİN NEDENLERİ</a:t>
            </a:r>
            <a:endParaRPr lang="tr-TR" b="1" dirty="0"/>
          </a:p>
        </p:txBody>
      </p:sp>
      <p:sp>
        <p:nvSpPr>
          <p:cNvPr id="3" name="2 Alt Başlık"/>
          <p:cNvSpPr>
            <a:spLocks noGrp="1"/>
          </p:cNvSpPr>
          <p:nvPr>
            <p:ph type="subTitle" idx="1"/>
          </p:nvPr>
        </p:nvSpPr>
        <p:spPr>
          <a:xfrm>
            <a:off x="395536" y="1268760"/>
            <a:ext cx="8367464" cy="5256584"/>
          </a:xfrm>
        </p:spPr>
        <p:txBody>
          <a:bodyPr>
            <a:normAutofit/>
          </a:bodyPr>
          <a:lstStyle/>
          <a:p>
            <a:pPr algn="ctr"/>
            <a:endParaRPr lang="tr-TR" b="1" dirty="0" smtClean="0">
              <a:solidFill>
                <a:schemeClr val="tx1"/>
              </a:solidFill>
            </a:endParaRPr>
          </a:p>
          <a:p>
            <a:pPr algn="ctr"/>
            <a:r>
              <a:rPr lang="tr-TR" b="1" dirty="0" smtClean="0">
                <a:solidFill>
                  <a:schemeClr val="tx1"/>
                </a:solidFill>
              </a:rPr>
              <a:t>MAKRO NEDENLER</a:t>
            </a:r>
          </a:p>
          <a:p>
            <a:pPr algn="ctr"/>
            <a:endParaRPr lang="tr-TR" b="1" dirty="0" smtClean="0">
              <a:solidFill>
                <a:schemeClr val="tx1"/>
              </a:solidFill>
            </a:endParaRPr>
          </a:p>
          <a:p>
            <a:pPr marL="457200" indent="-457200" algn="ctr">
              <a:buFont typeface="+mj-lt"/>
              <a:buAutoNum type="arabicPeriod"/>
            </a:pPr>
            <a:r>
              <a:rPr lang="tr-TR" b="1" dirty="0" smtClean="0">
                <a:solidFill>
                  <a:schemeClr val="tx1"/>
                </a:solidFill>
              </a:rPr>
              <a:t>TALEP YETERSİZLİĞİ</a:t>
            </a:r>
          </a:p>
          <a:p>
            <a:pPr marL="457200" indent="-457200" algn="ctr">
              <a:buFont typeface="+mj-lt"/>
              <a:buAutoNum type="arabicPeriod"/>
            </a:pPr>
            <a:r>
              <a:rPr lang="tr-TR" b="1" dirty="0" smtClean="0">
                <a:solidFill>
                  <a:schemeClr val="tx1"/>
                </a:solidFill>
              </a:rPr>
              <a:t>YETERİNCE VE (DÜZGÜN) İŞ YARATAMAMA</a:t>
            </a:r>
          </a:p>
          <a:p>
            <a:pPr marL="457200" indent="-457200" algn="ctr">
              <a:buFont typeface="+mj-lt"/>
              <a:buAutoNum type="arabicPeriod"/>
            </a:pPr>
            <a:r>
              <a:rPr lang="tr-TR" b="1" dirty="0" smtClean="0">
                <a:solidFill>
                  <a:schemeClr val="tx1"/>
                </a:solidFill>
              </a:rPr>
              <a:t>BECERİ UYUMSUZLUĞU</a:t>
            </a:r>
          </a:p>
          <a:p>
            <a:pPr marL="457200" indent="-457200" algn="ctr">
              <a:buFont typeface="+mj-lt"/>
              <a:buAutoNum type="arabicPeriod"/>
            </a:pPr>
            <a:r>
              <a:rPr lang="tr-TR" b="1" dirty="0" smtClean="0">
                <a:solidFill>
                  <a:schemeClr val="tx1"/>
                </a:solidFill>
              </a:rPr>
              <a:t>İŞGÜCÜ PİYASASI KATILIKLARI</a:t>
            </a:r>
          </a:p>
          <a:p>
            <a:pPr marL="457200" indent="-457200" algn="ctr">
              <a:buFont typeface="+mj-lt"/>
              <a:buAutoNum type="arabicPeriod"/>
            </a:pPr>
            <a:r>
              <a:rPr lang="tr-TR" b="1" dirty="0" smtClean="0">
                <a:solidFill>
                  <a:schemeClr val="tx1"/>
                </a:solidFill>
              </a:rPr>
              <a:t>NÜFUSUN DEMOGRAFİK DAĞILIMI VE YAPISI</a:t>
            </a:r>
          </a:p>
          <a:p>
            <a:pPr marL="457200" indent="-457200" algn="ctr">
              <a:buFont typeface="+mj-lt"/>
              <a:buAutoNum type="arabicPeriod"/>
            </a:pPr>
            <a:r>
              <a:rPr lang="tr-TR" b="1" dirty="0" smtClean="0">
                <a:solidFill>
                  <a:schemeClr val="tx1"/>
                </a:solidFill>
              </a:rPr>
              <a:t>EĞİTİM SİSTEMİNİN DİZAYNININ ETKİN YAPILAMAMASI</a:t>
            </a:r>
          </a:p>
          <a:p>
            <a:pPr marL="457200" indent="-457200" algn="ctr">
              <a:buFont typeface="+mj-lt"/>
              <a:buAutoNum type="arabicPeriod"/>
            </a:pPr>
            <a:endParaRPr lang="tr-TR" b="1" dirty="0" smtClean="0">
              <a:solidFill>
                <a:schemeClr val="tx1"/>
              </a:solidFill>
            </a:endParaRPr>
          </a:p>
        </p:txBody>
      </p:sp>
      <p:pic>
        <p:nvPicPr>
          <p:cNvPr id="4" name="Picture 2" descr="C:\Users\okan\Desktop\Gazi_iibf_logo.jpg"/>
          <p:cNvPicPr>
            <a:picLocks noChangeAspect="1" noChangeArrowheads="1"/>
          </p:cNvPicPr>
          <p:nvPr/>
        </p:nvPicPr>
        <p:blipFill>
          <a:blip r:embed="rId2" cstate="print"/>
          <a:srcRect/>
          <a:stretch>
            <a:fillRect/>
          </a:stretch>
        </p:blipFill>
        <p:spPr bwMode="auto">
          <a:xfrm>
            <a:off x="8351912" y="6065912"/>
            <a:ext cx="792088" cy="792088"/>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260648"/>
            <a:ext cx="8305800" cy="915148"/>
          </a:xfrm>
        </p:spPr>
        <p:txBody>
          <a:bodyPr>
            <a:normAutofit fontScale="90000"/>
          </a:bodyPr>
          <a:lstStyle/>
          <a:p>
            <a:pPr algn="ctr"/>
            <a:r>
              <a:rPr lang="tr-TR" b="1" dirty="0" smtClean="0"/>
              <a:t>TÜRKİYE’DE GENÇ İŞSİZLİĞİNİN NEDENLERİ</a:t>
            </a:r>
            <a:endParaRPr lang="tr-TR" b="1" dirty="0"/>
          </a:p>
        </p:txBody>
      </p:sp>
      <p:sp>
        <p:nvSpPr>
          <p:cNvPr id="3" name="2 Alt Başlık"/>
          <p:cNvSpPr>
            <a:spLocks noGrp="1"/>
          </p:cNvSpPr>
          <p:nvPr>
            <p:ph type="subTitle" idx="1"/>
          </p:nvPr>
        </p:nvSpPr>
        <p:spPr>
          <a:xfrm>
            <a:off x="395536" y="1268760"/>
            <a:ext cx="8367464" cy="5256584"/>
          </a:xfrm>
        </p:spPr>
        <p:txBody>
          <a:bodyPr>
            <a:normAutofit/>
          </a:bodyPr>
          <a:lstStyle/>
          <a:p>
            <a:pPr marL="457200" indent="-457200" algn="ctr"/>
            <a:endParaRPr lang="tr-TR" b="1" dirty="0" smtClean="0">
              <a:solidFill>
                <a:schemeClr val="tx1"/>
              </a:solidFill>
            </a:endParaRPr>
          </a:p>
          <a:p>
            <a:pPr marL="457200" indent="-457200" algn="ctr"/>
            <a:r>
              <a:rPr lang="tr-TR" b="1" dirty="0" smtClean="0">
                <a:solidFill>
                  <a:schemeClr val="tx1"/>
                </a:solidFill>
              </a:rPr>
              <a:t>MİKRO NEDENLER</a:t>
            </a:r>
          </a:p>
          <a:p>
            <a:pPr marL="457200" indent="-457200" algn="ctr"/>
            <a:endParaRPr lang="tr-TR" b="1" dirty="0" smtClean="0">
              <a:solidFill>
                <a:schemeClr val="tx1"/>
              </a:solidFill>
            </a:endParaRPr>
          </a:p>
          <a:p>
            <a:pPr marL="457200" indent="-457200" algn="ctr">
              <a:buFont typeface="+mj-lt"/>
              <a:buAutoNum type="arabicPeriod"/>
            </a:pPr>
            <a:r>
              <a:rPr lang="tr-TR" b="1" dirty="0" smtClean="0">
                <a:solidFill>
                  <a:schemeClr val="tx1"/>
                </a:solidFill>
              </a:rPr>
              <a:t>GENÇLERİN TECRÜBESİZLİĞİ</a:t>
            </a:r>
          </a:p>
          <a:p>
            <a:pPr marL="457200" indent="-457200" algn="ctr">
              <a:buFont typeface="+mj-lt"/>
              <a:buAutoNum type="arabicPeriod"/>
            </a:pPr>
            <a:r>
              <a:rPr lang="tr-TR" b="1" dirty="0" smtClean="0">
                <a:solidFill>
                  <a:schemeClr val="tx1"/>
                </a:solidFill>
              </a:rPr>
              <a:t>MESLEKİ VE TEKNİK EĞİTİME ÖNEM VERİLMEMESİ</a:t>
            </a:r>
          </a:p>
          <a:p>
            <a:pPr marL="457200" indent="-457200" algn="ctr">
              <a:buFont typeface="+mj-lt"/>
              <a:buAutoNum type="arabicPeriod"/>
            </a:pPr>
            <a:r>
              <a:rPr lang="tr-TR" b="1" dirty="0" smtClean="0">
                <a:solidFill>
                  <a:schemeClr val="tx1"/>
                </a:solidFill>
              </a:rPr>
              <a:t>İŞTEN ÇIKARMALARDA İLK TERCİHİN GENÇLER OLMASI</a:t>
            </a:r>
          </a:p>
          <a:p>
            <a:pPr marL="457200" indent="-457200" algn="ctr">
              <a:buFont typeface="+mj-lt"/>
              <a:buAutoNum type="arabicPeriod"/>
            </a:pPr>
            <a:r>
              <a:rPr lang="tr-TR" b="1" dirty="0" smtClean="0">
                <a:solidFill>
                  <a:schemeClr val="tx1"/>
                </a:solidFill>
              </a:rPr>
              <a:t>EĞİTİM DÜZEYLERİNİN YÜKSEK OLMAMASI</a:t>
            </a:r>
          </a:p>
          <a:p>
            <a:pPr marL="457200" indent="-457200" algn="ctr">
              <a:buFont typeface="+mj-lt"/>
              <a:buAutoNum type="arabicPeriod"/>
            </a:pPr>
            <a:r>
              <a:rPr lang="tr-TR" b="1" dirty="0" smtClean="0">
                <a:solidFill>
                  <a:schemeClr val="tx1"/>
                </a:solidFill>
              </a:rPr>
              <a:t>İŞVERENLERİN GENÇLERE YÖNELİK ALGILARI</a:t>
            </a:r>
          </a:p>
          <a:p>
            <a:pPr marL="457200" indent="-457200" algn="ctr">
              <a:buFont typeface="+mj-lt"/>
              <a:buAutoNum type="arabicPeriod"/>
            </a:pPr>
            <a:endParaRPr lang="tr-TR" b="1" dirty="0" smtClean="0">
              <a:solidFill>
                <a:schemeClr val="tx1"/>
              </a:solidFill>
            </a:endParaRPr>
          </a:p>
          <a:p>
            <a:pPr marL="457200" indent="-457200" algn="ctr">
              <a:buFont typeface="+mj-lt"/>
              <a:buAutoNum type="arabicPeriod"/>
            </a:pPr>
            <a:endParaRPr lang="tr-TR" b="1" dirty="0" smtClean="0">
              <a:solidFill>
                <a:schemeClr val="tx1"/>
              </a:solidFill>
            </a:endParaRPr>
          </a:p>
          <a:p>
            <a:pPr marL="457200" indent="-457200" algn="ctr">
              <a:buFont typeface="+mj-lt"/>
              <a:buAutoNum type="arabicPeriod"/>
            </a:pPr>
            <a:endParaRPr lang="tr-TR" b="1" dirty="0" smtClean="0">
              <a:solidFill>
                <a:schemeClr val="tx1"/>
              </a:solidFill>
            </a:endParaRPr>
          </a:p>
        </p:txBody>
      </p:sp>
      <p:pic>
        <p:nvPicPr>
          <p:cNvPr id="4" name="Picture 2" descr="C:\Users\okan\Desktop\Gazi_iibf_logo.jpg"/>
          <p:cNvPicPr>
            <a:picLocks noChangeAspect="1" noChangeArrowheads="1"/>
          </p:cNvPicPr>
          <p:nvPr/>
        </p:nvPicPr>
        <p:blipFill>
          <a:blip r:embed="rId2" cstate="print"/>
          <a:srcRect/>
          <a:stretch>
            <a:fillRect/>
          </a:stretch>
        </p:blipFill>
        <p:spPr bwMode="auto">
          <a:xfrm>
            <a:off x="8351912" y="6065912"/>
            <a:ext cx="792088" cy="792088"/>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0" y="692697"/>
          <a:ext cx="9144000" cy="6165302"/>
        </p:xfrm>
        <a:graphic>
          <a:graphicData uri="http://schemas.openxmlformats.org/drawingml/2006/table">
            <a:tbl>
              <a:tblPr firstRow="1" bandRow="1">
                <a:tableStyleId>{5C22544A-7EE6-4342-B048-85BDC9FD1C3A}</a:tableStyleId>
              </a:tblPr>
              <a:tblGrid>
                <a:gridCol w="9144000"/>
              </a:tblGrid>
              <a:tr h="793022">
                <a:tc>
                  <a:txBody>
                    <a:bodyPr/>
                    <a:lstStyle/>
                    <a:p>
                      <a:pPr algn="ctr">
                        <a:lnSpc>
                          <a:spcPct val="150000"/>
                        </a:lnSpc>
                        <a:spcAft>
                          <a:spcPts val="600"/>
                        </a:spcAft>
                      </a:pPr>
                      <a:r>
                        <a:rPr lang="tr-TR" sz="2000" b="1" dirty="0">
                          <a:latin typeface="Times New Roman"/>
                          <a:ea typeface="Calibri"/>
                          <a:cs typeface="Times New Roman"/>
                        </a:rPr>
                        <a:t>ALMANYA</a:t>
                      </a:r>
                      <a:endParaRPr lang="tr-TR" sz="2000" b="1" dirty="0">
                        <a:latin typeface="Calibri"/>
                        <a:ea typeface="Calibri"/>
                        <a:cs typeface="Times New Roman"/>
                      </a:endParaRPr>
                    </a:p>
                  </a:txBody>
                  <a:tcPr marL="68580" marR="68580" marT="0" marB="0"/>
                </a:tc>
              </a:tr>
              <a:tr h="1160653">
                <a:tc>
                  <a:txBody>
                    <a:bodyPr/>
                    <a:lstStyle/>
                    <a:p>
                      <a:pPr algn="ctr">
                        <a:lnSpc>
                          <a:spcPct val="150000"/>
                        </a:lnSpc>
                        <a:spcAft>
                          <a:spcPts val="600"/>
                        </a:spcAft>
                      </a:pPr>
                      <a:r>
                        <a:rPr lang="tr-TR" sz="2000" b="1" dirty="0">
                          <a:latin typeface="Times New Roman"/>
                          <a:ea typeface="Calibri"/>
                          <a:cs typeface="Times New Roman"/>
                        </a:rPr>
                        <a:t>Tam istihdam hedefine yönelik olarak kurgulanmış okul ve işyeri temelli iki odaklı eğitim</a:t>
                      </a:r>
                      <a:endParaRPr lang="tr-TR" sz="2000" b="1" dirty="0">
                        <a:latin typeface="Calibri"/>
                        <a:ea typeface="Calibri"/>
                        <a:cs typeface="Times New Roman"/>
                      </a:endParaRPr>
                    </a:p>
                  </a:txBody>
                  <a:tcPr marL="68580" marR="68580" marT="0" marB="0"/>
                </a:tc>
              </a:tr>
              <a:tr h="793022">
                <a:tc>
                  <a:txBody>
                    <a:bodyPr/>
                    <a:lstStyle/>
                    <a:p>
                      <a:pPr algn="ctr">
                        <a:lnSpc>
                          <a:spcPct val="150000"/>
                        </a:lnSpc>
                        <a:spcAft>
                          <a:spcPts val="600"/>
                        </a:spcAft>
                      </a:pPr>
                      <a:r>
                        <a:rPr lang="tr-TR" sz="2000" b="1" dirty="0">
                          <a:latin typeface="Times New Roman"/>
                          <a:ea typeface="Calibri"/>
                          <a:cs typeface="Times New Roman"/>
                        </a:rPr>
                        <a:t>Geliştirilmiş çıraklık sistemi ile eğitimden işgücü piyasasına geçişin kurgulanması</a:t>
                      </a:r>
                      <a:endParaRPr lang="tr-TR" sz="2000" b="1" dirty="0">
                        <a:latin typeface="Calibri"/>
                        <a:ea typeface="Calibri"/>
                        <a:cs typeface="Times New Roman"/>
                      </a:endParaRPr>
                    </a:p>
                  </a:txBody>
                  <a:tcPr marL="68580" marR="68580" marT="0" marB="0"/>
                </a:tc>
              </a:tr>
              <a:tr h="3418605">
                <a:tc>
                  <a:txBody>
                    <a:bodyPr/>
                    <a:lstStyle/>
                    <a:p>
                      <a:pPr algn="ctr">
                        <a:lnSpc>
                          <a:spcPct val="150000"/>
                        </a:lnSpc>
                        <a:spcAft>
                          <a:spcPts val="600"/>
                        </a:spcAft>
                      </a:pPr>
                      <a:r>
                        <a:rPr lang="tr-TR" sz="2000" b="1" dirty="0">
                          <a:latin typeface="Times New Roman"/>
                          <a:ea typeface="Calibri"/>
                          <a:cs typeface="Times New Roman"/>
                        </a:rPr>
                        <a:t>6 Yaşında başlayan ve 9 ila 10 yaşında tamamlanan bir zorunlu eğitim. (Eyaletlere göre değişmekte)</a:t>
                      </a:r>
                      <a:endParaRPr lang="tr-TR" sz="2000" b="1" dirty="0">
                        <a:latin typeface="Calibri"/>
                        <a:ea typeface="Calibri"/>
                        <a:cs typeface="Times New Roman"/>
                      </a:endParaRPr>
                    </a:p>
                    <a:p>
                      <a:pPr algn="ctr">
                        <a:lnSpc>
                          <a:spcPct val="150000"/>
                        </a:lnSpc>
                        <a:spcAft>
                          <a:spcPts val="600"/>
                        </a:spcAft>
                      </a:pPr>
                      <a:r>
                        <a:rPr lang="tr-TR" sz="2000" b="1" dirty="0">
                          <a:latin typeface="Times New Roman"/>
                          <a:ea typeface="Calibri"/>
                          <a:cs typeface="Times New Roman"/>
                        </a:rPr>
                        <a:t>Ardından bireyler yüksek akademik bilgi gerektiren ve üniversiteye geçiş imkânı sağlayan(</a:t>
                      </a:r>
                      <a:r>
                        <a:rPr lang="tr-TR" sz="2000" b="1" dirty="0" err="1">
                          <a:latin typeface="Times New Roman"/>
                          <a:ea typeface="Calibri"/>
                          <a:cs typeface="Times New Roman"/>
                        </a:rPr>
                        <a:t>Gymnasium</a:t>
                      </a:r>
                      <a:r>
                        <a:rPr lang="tr-TR" sz="2000" b="1" dirty="0">
                          <a:latin typeface="Times New Roman"/>
                          <a:ea typeface="Calibri"/>
                          <a:cs typeface="Times New Roman"/>
                        </a:rPr>
                        <a:t>), daha az akademik bilgi gerektiren ikinci düzey diploma sağlayacak(</a:t>
                      </a:r>
                      <a:r>
                        <a:rPr lang="tr-TR" sz="2000" b="1" dirty="0" err="1">
                          <a:latin typeface="Times New Roman"/>
                          <a:ea typeface="Calibri"/>
                          <a:cs typeface="Times New Roman"/>
                        </a:rPr>
                        <a:t>Realschule</a:t>
                      </a:r>
                      <a:r>
                        <a:rPr lang="tr-TR" sz="2000" b="1" dirty="0">
                          <a:latin typeface="Times New Roman"/>
                          <a:ea typeface="Calibri"/>
                          <a:cs typeface="Times New Roman"/>
                        </a:rPr>
                        <a:t>) ve çok sınırlı bir akademik bilgi gerektiren ve eğitim sisteminden mezun olmayı sağlayacak bir diploma öneren(</a:t>
                      </a:r>
                      <a:r>
                        <a:rPr lang="tr-TR" sz="2000" b="1" dirty="0" err="1">
                          <a:latin typeface="Times New Roman"/>
                          <a:ea typeface="Calibri"/>
                          <a:cs typeface="Times New Roman"/>
                        </a:rPr>
                        <a:t>Hauptschule</a:t>
                      </a:r>
                      <a:r>
                        <a:rPr lang="tr-TR" sz="2000" b="1" dirty="0">
                          <a:latin typeface="Times New Roman"/>
                          <a:ea typeface="Calibri"/>
                          <a:cs typeface="Times New Roman"/>
                        </a:rPr>
                        <a:t>) okullarından birini tercih etmektedir. </a:t>
                      </a:r>
                      <a:endParaRPr lang="tr-TR" sz="2000" b="1" dirty="0">
                        <a:latin typeface="Calibri"/>
                        <a:ea typeface="Calibri"/>
                        <a:cs typeface="Times New Roman"/>
                      </a:endParaRPr>
                    </a:p>
                  </a:txBody>
                  <a:tcPr marL="68580" marR="68580" marT="0" marB="0"/>
                </a:tc>
              </a:tr>
            </a:tbl>
          </a:graphicData>
        </a:graphic>
      </p:graphicFrame>
      <p:sp>
        <p:nvSpPr>
          <p:cNvPr id="7" name="6 Metin kutusu"/>
          <p:cNvSpPr txBox="1"/>
          <p:nvPr/>
        </p:nvSpPr>
        <p:spPr>
          <a:xfrm>
            <a:off x="179512" y="0"/>
            <a:ext cx="8712968" cy="461665"/>
          </a:xfrm>
          <a:prstGeom prst="rect">
            <a:avLst/>
          </a:prstGeom>
          <a:noFill/>
        </p:spPr>
        <p:txBody>
          <a:bodyPr wrap="square" rtlCol="0">
            <a:spAutoFit/>
          </a:bodyPr>
          <a:lstStyle/>
          <a:p>
            <a:pPr algn="ctr"/>
            <a:r>
              <a:rPr lang="tr-TR" sz="2400" b="1" dirty="0" smtClean="0"/>
              <a:t>İYİ UYGULAMA ÖRNEKLERİ</a:t>
            </a:r>
            <a:endParaRPr lang="tr-TR" sz="24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0" y="602930"/>
          <a:ext cx="9144000" cy="6255070"/>
        </p:xfrm>
        <a:graphic>
          <a:graphicData uri="http://schemas.openxmlformats.org/drawingml/2006/table">
            <a:tbl>
              <a:tblPr firstRow="1" bandRow="1">
                <a:tableStyleId>{5C22544A-7EE6-4342-B048-85BDC9FD1C3A}</a:tableStyleId>
              </a:tblPr>
              <a:tblGrid>
                <a:gridCol w="9144000"/>
              </a:tblGrid>
              <a:tr h="908720">
                <a:tc>
                  <a:txBody>
                    <a:bodyPr/>
                    <a:lstStyle/>
                    <a:p>
                      <a:pPr algn="ctr">
                        <a:lnSpc>
                          <a:spcPct val="150000"/>
                        </a:lnSpc>
                        <a:spcAft>
                          <a:spcPts val="600"/>
                        </a:spcAft>
                      </a:pPr>
                      <a:r>
                        <a:rPr lang="tr-TR" sz="2000" b="1" dirty="0">
                          <a:latin typeface="Times New Roman"/>
                          <a:ea typeface="Calibri"/>
                          <a:cs typeface="Times New Roman"/>
                        </a:rPr>
                        <a:t>ALMANYA</a:t>
                      </a:r>
                      <a:endParaRPr lang="tr-TR" sz="2000" b="1" dirty="0">
                        <a:latin typeface="Calibri"/>
                        <a:ea typeface="Calibri"/>
                        <a:cs typeface="Times New Roman"/>
                      </a:endParaRPr>
                    </a:p>
                  </a:txBody>
                  <a:tcPr marL="68580" marR="68580" marT="0" marB="0"/>
                </a:tc>
              </a:tr>
              <a:tr h="2212423">
                <a:tc>
                  <a:txBody>
                    <a:bodyPr/>
                    <a:lstStyle/>
                    <a:p>
                      <a:pPr algn="ctr">
                        <a:lnSpc>
                          <a:spcPct val="150000"/>
                        </a:lnSpc>
                        <a:spcAft>
                          <a:spcPts val="600"/>
                        </a:spcAft>
                      </a:pPr>
                      <a:r>
                        <a:rPr lang="tr-TR" sz="2000" b="1" dirty="0">
                          <a:latin typeface="Times New Roman"/>
                          <a:ea typeface="Calibri"/>
                          <a:cs typeface="Times New Roman"/>
                        </a:rPr>
                        <a:t>Bireyler </a:t>
                      </a:r>
                      <a:r>
                        <a:rPr lang="tr-TR" sz="2000" b="1" dirty="0" err="1">
                          <a:latin typeface="Times New Roman"/>
                          <a:ea typeface="Calibri"/>
                          <a:cs typeface="Times New Roman"/>
                        </a:rPr>
                        <a:t>Realschule</a:t>
                      </a:r>
                      <a:r>
                        <a:rPr lang="tr-TR" sz="2000" b="1" dirty="0">
                          <a:latin typeface="Times New Roman"/>
                          <a:ea typeface="Calibri"/>
                          <a:cs typeface="Times New Roman"/>
                        </a:rPr>
                        <a:t> ve </a:t>
                      </a:r>
                      <a:r>
                        <a:rPr lang="tr-TR" sz="2000" b="1" dirty="0" err="1">
                          <a:latin typeface="Times New Roman"/>
                          <a:ea typeface="Calibri"/>
                          <a:cs typeface="Times New Roman"/>
                        </a:rPr>
                        <a:t>Hauptschule</a:t>
                      </a:r>
                      <a:r>
                        <a:rPr lang="tr-TR" sz="2000" b="1" dirty="0">
                          <a:latin typeface="Times New Roman"/>
                          <a:ea typeface="Calibri"/>
                          <a:cs typeface="Times New Roman"/>
                        </a:rPr>
                        <a:t> sonrası mesleki geçiş programları ile 15 – 16 yaşlarında işgücü piyasasına girmektedirler. Almanya’da 2007 yılında öğrencilerin %43’ü </a:t>
                      </a:r>
                      <a:r>
                        <a:rPr lang="tr-TR" sz="2000" b="1" dirty="0" err="1">
                          <a:latin typeface="Times New Roman"/>
                          <a:ea typeface="Calibri"/>
                          <a:cs typeface="Times New Roman"/>
                        </a:rPr>
                        <a:t>Gymnasiumları</a:t>
                      </a:r>
                      <a:r>
                        <a:rPr lang="tr-TR" sz="2000" b="1" dirty="0">
                          <a:latin typeface="Times New Roman"/>
                          <a:ea typeface="Calibri"/>
                          <a:cs typeface="Times New Roman"/>
                        </a:rPr>
                        <a:t>, %57’si ise </a:t>
                      </a:r>
                      <a:r>
                        <a:rPr lang="tr-TR" sz="2000" b="1" dirty="0" err="1">
                          <a:latin typeface="Times New Roman"/>
                          <a:ea typeface="Calibri"/>
                          <a:cs typeface="Times New Roman"/>
                        </a:rPr>
                        <a:t>Realschule</a:t>
                      </a:r>
                      <a:r>
                        <a:rPr lang="tr-TR" sz="2000" b="1" dirty="0">
                          <a:latin typeface="Times New Roman"/>
                          <a:ea typeface="Calibri"/>
                          <a:cs typeface="Times New Roman"/>
                        </a:rPr>
                        <a:t> ve </a:t>
                      </a:r>
                      <a:r>
                        <a:rPr lang="tr-TR" sz="2000" b="1" dirty="0" err="1">
                          <a:latin typeface="Times New Roman"/>
                          <a:ea typeface="Calibri"/>
                          <a:cs typeface="Times New Roman"/>
                        </a:rPr>
                        <a:t>Hauptschule’leri</a:t>
                      </a:r>
                      <a:r>
                        <a:rPr lang="tr-TR" sz="2000" b="1" dirty="0">
                          <a:latin typeface="Times New Roman"/>
                          <a:ea typeface="Calibri"/>
                          <a:cs typeface="Times New Roman"/>
                        </a:rPr>
                        <a:t> tercih etmişlerdir. </a:t>
                      </a:r>
                      <a:endParaRPr lang="tr-TR" sz="2000" b="1" dirty="0">
                        <a:latin typeface="Calibri"/>
                        <a:ea typeface="Calibri"/>
                        <a:cs typeface="Times New Roman"/>
                      </a:endParaRPr>
                    </a:p>
                  </a:txBody>
                  <a:tcPr marL="68580" marR="68580" marT="0" marB="0"/>
                </a:tc>
              </a:tr>
              <a:tr h="3133927">
                <a:tc>
                  <a:txBody>
                    <a:bodyPr/>
                    <a:lstStyle/>
                    <a:p>
                      <a:pPr algn="ctr">
                        <a:lnSpc>
                          <a:spcPct val="150000"/>
                        </a:lnSpc>
                        <a:spcAft>
                          <a:spcPts val="600"/>
                        </a:spcAft>
                      </a:pPr>
                      <a:r>
                        <a:rPr lang="tr-TR" sz="2000" b="1" dirty="0" err="1">
                          <a:latin typeface="Times New Roman"/>
                          <a:ea typeface="Calibri"/>
                          <a:cs typeface="Times New Roman"/>
                        </a:rPr>
                        <a:t>Realschule</a:t>
                      </a:r>
                      <a:r>
                        <a:rPr lang="tr-TR" sz="2000" b="1" dirty="0">
                          <a:latin typeface="Times New Roman"/>
                          <a:ea typeface="Calibri"/>
                          <a:cs typeface="Times New Roman"/>
                        </a:rPr>
                        <a:t> ve </a:t>
                      </a:r>
                      <a:r>
                        <a:rPr lang="tr-TR" sz="2000" b="1" dirty="0" err="1">
                          <a:latin typeface="Times New Roman"/>
                          <a:ea typeface="Calibri"/>
                          <a:cs typeface="Times New Roman"/>
                        </a:rPr>
                        <a:t>Hauptschule’lerden</a:t>
                      </a:r>
                      <a:r>
                        <a:rPr lang="tr-TR" sz="2000" b="1" dirty="0">
                          <a:latin typeface="Times New Roman"/>
                          <a:ea typeface="Calibri"/>
                          <a:cs typeface="Times New Roman"/>
                        </a:rPr>
                        <a:t> mezun olanlar tercihlerine göre ya ikili sistemi tercih ederek okul ve işyeri birlikteliği ile eğitimlerine devam etmektedirler ya da tam zamanlı meslek okullarına yönelerek 2 ila 3 yıl süren ve çıraklığı da içeren programlara devam etmektedirler. İkili sistemi tercih edenler 349 farklı iş alanında 2 ila 3 yıl arasında eğitilmekte ve tam zamanlı meslek okullarından daha yüksek bir derece ile mezun olarak işgücü piyasasına </a:t>
                      </a:r>
                      <a:r>
                        <a:rPr lang="tr-TR" sz="2000" b="1" dirty="0" smtClean="0">
                          <a:latin typeface="Times New Roman"/>
                          <a:ea typeface="Calibri"/>
                          <a:cs typeface="Times New Roman"/>
                        </a:rPr>
                        <a:t>girmektedirler.</a:t>
                      </a:r>
                      <a:endParaRPr lang="tr-TR" sz="2000" b="1" dirty="0">
                        <a:latin typeface="Calibri"/>
                        <a:ea typeface="Calibri"/>
                        <a:cs typeface="Times New Roman"/>
                      </a:endParaRPr>
                    </a:p>
                  </a:txBody>
                  <a:tcPr marL="68580" marR="68580" marT="0" marB="0"/>
                </a:tc>
              </a:tr>
            </a:tbl>
          </a:graphicData>
        </a:graphic>
      </p:graphicFrame>
      <p:sp>
        <p:nvSpPr>
          <p:cNvPr id="3" name="2 Metin kutusu"/>
          <p:cNvSpPr txBox="1"/>
          <p:nvPr/>
        </p:nvSpPr>
        <p:spPr>
          <a:xfrm>
            <a:off x="179512" y="0"/>
            <a:ext cx="8712968" cy="461665"/>
          </a:xfrm>
          <a:prstGeom prst="rect">
            <a:avLst/>
          </a:prstGeom>
          <a:noFill/>
        </p:spPr>
        <p:txBody>
          <a:bodyPr wrap="square" rtlCol="0">
            <a:spAutoFit/>
          </a:bodyPr>
          <a:lstStyle/>
          <a:p>
            <a:pPr algn="ctr"/>
            <a:r>
              <a:rPr lang="tr-TR" sz="2400" b="1" dirty="0" smtClean="0"/>
              <a:t>İYİ UYGULAMA ÖRNEKLERİ</a:t>
            </a:r>
            <a:endParaRPr lang="tr-TR" sz="24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0" y="692695"/>
          <a:ext cx="9144000" cy="5832650"/>
        </p:xfrm>
        <a:graphic>
          <a:graphicData uri="http://schemas.openxmlformats.org/drawingml/2006/table">
            <a:tbl>
              <a:tblPr firstRow="1" bandRow="1">
                <a:tableStyleId>{5C22544A-7EE6-4342-B048-85BDC9FD1C3A}</a:tableStyleId>
              </a:tblPr>
              <a:tblGrid>
                <a:gridCol w="9144000"/>
              </a:tblGrid>
              <a:tr h="859505">
                <a:tc>
                  <a:txBody>
                    <a:bodyPr/>
                    <a:lstStyle/>
                    <a:p>
                      <a:pPr algn="ctr">
                        <a:lnSpc>
                          <a:spcPct val="150000"/>
                        </a:lnSpc>
                        <a:spcAft>
                          <a:spcPts val="600"/>
                        </a:spcAft>
                      </a:pPr>
                      <a:r>
                        <a:rPr lang="tr-TR" sz="2400" b="1" dirty="0">
                          <a:latin typeface="Times New Roman"/>
                          <a:ea typeface="Calibri"/>
                          <a:cs typeface="Times New Roman"/>
                        </a:rPr>
                        <a:t>KORE</a:t>
                      </a:r>
                      <a:endParaRPr lang="tr-TR" sz="2400" b="1" dirty="0">
                        <a:latin typeface="Calibri"/>
                        <a:ea typeface="Calibri"/>
                        <a:cs typeface="Times New Roman"/>
                      </a:endParaRPr>
                    </a:p>
                  </a:txBody>
                  <a:tcPr marL="68580" marR="68580" marT="0" marB="0"/>
                </a:tc>
              </a:tr>
              <a:tr h="1271594">
                <a:tc>
                  <a:txBody>
                    <a:bodyPr/>
                    <a:lstStyle/>
                    <a:p>
                      <a:pPr algn="ctr">
                        <a:lnSpc>
                          <a:spcPct val="150000"/>
                        </a:lnSpc>
                        <a:spcAft>
                          <a:spcPts val="600"/>
                        </a:spcAft>
                      </a:pPr>
                      <a:r>
                        <a:rPr lang="tr-TR" sz="2400" b="1" dirty="0">
                          <a:latin typeface="Times New Roman"/>
                          <a:ea typeface="Calibri"/>
                          <a:cs typeface="Times New Roman"/>
                        </a:rPr>
                        <a:t>%97’lik ortaokul bitirme oranı ve %53 yükseköğretim mezuniyet oranı ile daha çok mesleki eğitime yönlenmiş bir sistem</a:t>
                      </a:r>
                      <a:endParaRPr lang="tr-TR" sz="2400" b="1" dirty="0">
                        <a:latin typeface="Calibri"/>
                        <a:ea typeface="Calibri"/>
                        <a:cs typeface="Times New Roman"/>
                      </a:endParaRPr>
                    </a:p>
                  </a:txBody>
                  <a:tcPr marL="68580" marR="68580" marT="0" marB="0"/>
                </a:tc>
              </a:tr>
              <a:tr h="1271594">
                <a:tc>
                  <a:txBody>
                    <a:bodyPr/>
                    <a:lstStyle/>
                    <a:p>
                      <a:pPr algn="ctr">
                        <a:lnSpc>
                          <a:spcPct val="150000"/>
                        </a:lnSpc>
                        <a:spcAft>
                          <a:spcPts val="600"/>
                        </a:spcAft>
                      </a:pPr>
                      <a:r>
                        <a:rPr lang="tr-TR" sz="2400" b="1" dirty="0">
                          <a:latin typeface="Times New Roman"/>
                          <a:ea typeface="Calibri"/>
                          <a:cs typeface="Times New Roman"/>
                        </a:rPr>
                        <a:t>Öğrencilerin %32’sinin yüksek ve teknik okullardan mezun olduğu istihdam odaklı bir eğitim sistemi</a:t>
                      </a:r>
                      <a:endParaRPr lang="tr-TR" sz="2400" b="1" dirty="0">
                        <a:latin typeface="Calibri"/>
                        <a:ea typeface="Calibri"/>
                        <a:cs typeface="Times New Roman"/>
                      </a:endParaRPr>
                    </a:p>
                  </a:txBody>
                  <a:tcPr marL="68580" marR="68580" marT="0" marB="0"/>
                </a:tc>
              </a:tr>
              <a:tr h="2429957">
                <a:tc>
                  <a:txBody>
                    <a:bodyPr/>
                    <a:lstStyle/>
                    <a:p>
                      <a:pPr algn="ctr">
                        <a:lnSpc>
                          <a:spcPct val="150000"/>
                        </a:lnSpc>
                        <a:spcAft>
                          <a:spcPts val="600"/>
                        </a:spcAft>
                      </a:pPr>
                      <a:r>
                        <a:rPr lang="tr-TR" sz="2400" b="1" dirty="0">
                          <a:latin typeface="Times New Roman"/>
                          <a:ea typeface="Calibri"/>
                          <a:cs typeface="Times New Roman"/>
                        </a:rPr>
                        <a:t>Ortaokulun bitirilmesi ile tamamlanan bir zorunlu eğitim. Ortaokuldaki başarıya göre şekillenen bir genel lise, mesleki lise veya çok sınırlı bir kitleye hitap eden lise seçimi. Meslek liselerinin adı 2007 yılında değiştirilmiş ve </a:t>
                      </a:r>
                      <a:r>
                        <a:rPr lang="tr-TR" sz="2400" b="1" dirty="0" err="1">
                          <a:latin typeface="Times New Roman"/>
                          <a:ea typeface="Calibri"/>
                          <a:cs typeface="Times New Roman"/>
                        </a:rPr>
                        <a:t>Profosyonel</a:t>
                      </a:r>
                      <a:r>
                        <a:rPr lang="tr-TR" sz="2400" b="1" dirty="0">
                          <a:latin typeface="Times New Roman"/>
                          <a:ea typeface="Calibri"/>
                          <a:cs typeface="Times New Roman"/>
                        </a:rPr>
                        <a:t> Okulları adını almıştır.</a:t>
                      </a:r>
                      <a:endParaRPr lang="tr-TR" sz="2400" b="1" dirty="0">
                        <a:latin typeface="Calibri"/>
                        <a:ea typeface="Calibri"/>
                        <a:cs typeface="Times New Roman"/>
                      </a:endParaRPr>
                    </a:p>
                  </a:txBody>
                  <a:tcPr marL="68580" marR="68580" marT="0" marB="0"/>
                </a:tc>
              </a:tr>
            </a:tbl>
          </a:graphicData>
        </a:graphic>
      </p:graphicFrame>
      <p:sp>
        <p:nvSpPr>
          <p:cNvPr id="7" name="6 Metin kutusu"/>
          <p:cNvSpPr txBox="1"/>
          <p:nvPr/>
        </p:nvSpPr>
        <p:spPr>
          <a:xfrm>
            <a:off x="179512" y="0"/>
            <a:ext cx="8712968" cy="461665"/>
          </a:xfrm>
          <a:prstGeom prst="rect">
            <a:avLst/>
          </a:prstGeom>
          <a:noFill/>
        </p:spPr>
        <p:txBody>
          <a:bodyPr wrap="square" rtlCol="0">
            <a:spAutoFit/>
          </a:bodyPr>
          <a:lstStyle/>
          <a:p>
            <a:pPr algn="ctr"/>
            <a:r>
              <a:rPr lang="tr-TR" sz="2400" b="1" dirty="0" smtClean="0"/>
              <a:t>İYİ UYGULAMA ÖRNEKLERİ</a:t>
            </a:r>
            <a:endParaRPr lang="tr-TR" sz="24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0" y="692696"/>
          <a:ext cx="9144000" cy="5616624"/>
        </p:xfrm>
        <a:graphic>
          <a:graphicData uri="http://schemas.openxmlformats.org/drawingml/2006/table">
            <a:tbl>
              <a:tblPr firstRow="1" bandRow="1">
                <a:tableStyleId>{5C22544A-7EE6-4342-B048-85BDC9FD1C3A}</a:tableStyleId>
              </a:tblPr>
              <a:tblGrid>
                <a:gridCol w="9144000"/>
              </a:tblGrid>
              <a:tr h="1221052">
                <a:tc>
                  <a:txBody>
                    <a:bodyPr/>
                    <a:lstStyle/>
                    <a:p>
                      <a:pPr algn="ctr">
                        <a:lnSpc>
                          <a:spcPct val="150000"/>
                        </a:lnSpc>
                        <a:spcAft>
                          <a:spcPts val="600"/>
                        </a:spcAft>
                      </a:pPr>
                      <a:r>
                        <a:rPr lang="tr-TR" sz="2400" b="1" dirty="0">
                          <a:latin typeface="Times New Roman"/>
                          <a:ea typeface="Calibri"/>
                          <a:cs typeface="Times New Roman"/>
                        </a:rPr>
                        <a:t>KORE</a:t>
                      </a:r>
                      <a:endParaRPr lang="tr-TR" sz="2400" b="1" dirty="0">
                        <a:latin typeface="Calibri"/>
                        <a:ea typeface="Calibri"/>
                        <a:cs typeface="Times New Roman"/>
                      </a:endParaRPr>
                    </a:p>
                  </a:txBody>
                  <a:tcPr marL="68580" marR="68580" marT="0" marB="0"/>
                </a:tc>
              </a:tr>
              <a:tr h="1806487">
                <a:tc>
                  <a:txBody>
                    <a:bodyPr/>
                    <a:lstStyle/>
                    <a:p>
                      <a:pPr algn="ctr">
                        <a:lnSpc>
                          <a:spcPct val="150000"/>
                        </a:lnSpc>
                        <a:spcAft>
                          <a:spcPts val="600"/>
                        </a:spcAft>
                      </a:pPr>
                      <a:r>
                        <a:rPr lang="tr-TR" sz="2400" b="1" dirty="0" err="1">
                          <a:latin typeface="Times New Roman"/>
                          <a:ea typeface="Calibri"/>
                          <a:cs typeface="Times New Roman"/>
                        </a:rPr>
                        <a:t>Profosyonel</a:t>
                      </a:r>
                      <a:r>
                        <a:rPr lang="tr-TR" sz="2400" b="1" dirty="0">
                          <a:latin typeface="Times New Roman"/>
                          <a:ea typeface="Calibri"/>
                          <a:cs typeface="Times New Roman"/>
                        </a:rPr>
                        <a:t> okullardan mezun olanlar üçüncü seviye eğitime geçerek ya yüksekokullara ya da teknik okullara devam etmektedir.</a:t>
                      </a:r>
                      <a:endParaRPr lang="tr-TR" sz="2400" b="1" dirty="0">
                        <a:latin typeface="Calibri"/>
                        <a:ea typeface="Calibri"/>
                        <a:cs typeface="Times New Roman"/>
                      </a:endParaRPr>
                    </a:p>
                  </a:txBody>
                  <a:tcPr marL="68580" marR="68580" marT="0" marB="0"/>
                </a:tc>
              </a:tr>
              <a:tr h="2589085">
                <a:tc>
                  <a:txBody>
                    <a:bodyPr/>
                    <a:lstStyle/>
                    <a:p>
                      <a:pPr algn="ctr">
                        <a:lnSpc>
                          <a:spcPct val="150000"/>
                        </a:lnSpc>
                        <a:spcAft>
                          <a:spcPts val="600"/>
                        </a:spcAft>
                      </a:pPr>
                      <a:r>
                        <a:rPr lang="tr-TR" sz="2400" b="1" dirty="0">
                          <a:latin typeface="Times New Roman"/>
                          <a:ea typeface="Calibri"/>
                          <a:cs typeface="Times New Roman"/>
                        </a:rPr>
                        <a:t>Yüksek okullarda 2 ila 3 yıl eğitim alan bireyler meslek sertifikası ile mezun olmaktadırlar. Teknik okullardan bir yıllık eğitim sonrası mezun olan bireyler ise zanaatkâr olarak işgücü piyasasına girmekte ve meslek sahibi olmaktadırlar</a:t>
                      </a:r>
                      <a:r>
                        <a:rPr lang="tr-TR" sz="2400" b="1" baseline="30000" dirty="0">
                          <a:latin typeface="Times New Roman"/>
                          <a:ea typeface="Calibri"/>
                          <a:cs typeface="Times New Roman"/>
                          <a:sym typeface="Symbol"/>
                          <a:hlinkClick r:id="" action="ppaction://hlinkfile"/>
                        </a:rPr>
                        <a:t></a:t>
                      </a:r>
                      <a:r>
                        <a:rPr lang="tr-TR" sz="2400" b="1" dirty="0">
                          <a:latin typeface="Times New Roman"/>
                          <a:ea typeface="Calibri"/>
                          <a:cs typeface="Times New Roman"/>
                        </a:rPr>
                        <a:t>.</a:t>
                      </a:r>
                      <a:endParaRPr lang="tr-TR" sz="2400" b="1" dirty="0">
                        <a:latin typeface="Calibri"/>
                        <a:ea typeface="Calibri"/>
                        <a:cs typeface="Times New Roman"/>
                      </a:endParaRPr>
                    </a:p>
                  </a:txBody>
                  <a:tcPr marL="68580" marR="68580" marT="0" marB="0"/>
                </a:tc>
              </a:tr>
            </a:tbl>
          </a:graphicData>
        </a:graphic>
      </p:graphicFrame>
      <p:sp>
        <p:nvSpPr>
          <p:cNvPr id="3" name="2 Metin kutusu"/>
          <p:cNvSpPr txBox="1"/>
          <p:nvPr/>
        </p:nvSpPr>
        <p:spPr>
          <a:xfrm>
            <a:off x="179512" y="0"/>
            <a:ext cx="8712968" cy="461665"/>
          </a:xfrm>
          <a:prstGeom prst="rect">
            <a:avLst/>
          </a:prstGeom>
          <a:noFill/>
        </p:spPr>
        <p:txBody>
          <a:bodyPr wrap="square" rtlCol="0">
            <a:spAutoFit/>
          </a:bodyPr>
          <a:lstStyle/>
          <a:p>
            <a:pPr algn="ctr"/>
            <a:r>
              <a:rPr lang="tr-TR" sz="2400" b="1" dirty="0" smtClean="0"/>
              <a:t>İYİ UYGULAMA ÖRNEKLERİ</a:t>
            </a:r>
            <a:endParaRPr lang="tr-TR" sz="2400"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260648"/>
            <a:ext cx="8305800" cy="915148"/>
          </a:xfrm>
        </p:spPr>
        <p:txBody>
          <a:bodyPr>
            <a:normAutofit/>
          </a:bodyPr>
          <a:lstStyle/>
          <a:p>
            <a:pPr algn="ctr"/>
            <a:r>
              <a:rPr lang="tr-TR" b="1" dirty="0" smtClean="0"/>
              <a:t>İYİ UYGULAMA ÖRNEKLERİ</a:t>
            </a:r>
            <a:endParaRPr lang="tr-TR" b="1" dirty="0"/>
          </a:p>
        </p:txBody>
      </p:sp>
      <p:pic>
        <p:nvPicPr>
          <p:cNvPr id="4" name="Picture 2" descr="C:\Users\okan\Desktop\Gazi_iibf_logo.jpg"/>
          <p:cNvPicPr>
            <a:picLocks noChangeAspect="1" noChangeArrowheads="1"/>
          </p:cNvPicPr>
          <p:nvPr/>
        </p:nvPicPr>
        <p:blipFill>
          <a:blip r:embed="rId2" cstate="print"/>
          <a:srcRect/>
          <a:stretch>
            <a:fillRect/>
          </a:stretch>
        </p:blipFill>
        <p:spPr bwMode="auto">
          <a:xfrm>
            <a:off x="8351912" y="6065912"/>
            <a:ext cx="792088" cy="792088"/>
          </a:xfrm>
          <a:prstGeom prst="rect">
            <a:avLst/>
          </a:prstGeom>
          <a:noFill/>
        </p:spPr>
      </p:pic>
      <p:pic>
        <p:nvPicPr>
          <p:cNvPr id="1026" name="Picture 2" descr="C:\Users\okan\Desktop\1062.jpg"/>
          <p:cNvPicPr>
            <a:picLocks noChangeAspect="1" noChangeArrowheads="1"/>
          </p:cNvPicPr>
          <p:nvPr/>
        </p:nvPicPr>
        <p:blipFill>
          <a:blip r:embed="rId3" cstate="print"/>
          <a:srcRect/>
          <a:stretch>
            <a:fillRect/>
          </a:stretch>
        </p:blipFill>
        <p:spPr bwMode="auto">
          <a:xfrm>
            <a:off x="755576" y="980728"/>
            <a:ext cx="1656184" cy="2388727"/>
          </a:xfrm>
          <a:prstGeom prst="rect">
            <a:avLst/>
          </a:prstGeom>
          <a:noFill/>
        </p:spPr>
      </p:pic>
      <p:pic>
        <p:nvPicPr>
          <p:cNvPr id="1027" name="Picture 3" descr="C:\Users\okan\Desktop\indir.jpg"/>
          <p:cNvPicPr>
            <a:picLocks noChangeAspect="1" noChangeArrowheads="1"/>
          </p:cNvPicPr>
          <p:nvPr/>
        </p:nvPicPr>
        <p:blipFill>
          <a:blip r:embed="rId4" cstate="print"/>
          <a:srcRect/>
          <a:stretch>
            <a:fillRect/>
          </a:stretch>
        </p:blipFill>
        <p:spPr bwMode="auto">
          <a:xfrm>
            <a:off x="6300192" y="1268760"/>
            <a:ext cx="2466975" cy="1847850"/>
          </a:xfrm>
          <a:prstGeom prst="rect">
            <a:avLst/>
          </a:prstGeom>
          <a:noFill/>
        </p:spPr>
      </p:pic>
      <p:pic>
        <p:nvPicPr>
          <p:cNvPr id="1028" name="Picture 4" descr="C:\Users\okan\Desktop\HamburgerUniversity_page-1.png"/>
          <p:cNvPicPr>
            <a:picLocks noChangeAspect="1" noChangeArrowheads="1"/>
          </p:cNvPicPr>
          <p:nvPr/>
        </p:nvPicPr>
        <p:blipFill>
          <a:blip r:embed="rId5" cstate="print"/>
          <a:srcRect/>
          <a:stretch>
            <a:fillRect/>
          </a:stretch>
        </p:blipFill>
        <p:spPr bwMode="auto">
          <a:xfrm>
            <a:off x="2411760" y="3356992"/>
            <a:ext cx="4680520" cy="3084362"/>
          </a:xfrm>
          <a:prstGeom prst="rect">
            <a:avLst/>
          </a:prstGeom>
          <a:noFill/>
        </p:spPr>
      </p:pic>
      <p:pic>
        <p:nvPicPr>
          <p:cNvPr id="3" name="Picture 2" descr="C:\Users\okan\Desktop\hamburger-university.jpg"/>
          <p:cNvPicPr>
            <a:picLocks noChangeAspect="1" noChangeArrowheads="1"/>
          </p:cNvPicPr>
          <p:nvPr/>
        </p:nvPicPr>
        <p:blipFill>
          <a:blip r:embed="rId6" cstate="print"/>
          <a:srcRect/>
          <a:stretch>
            <a:fillRect/>
          </a:stretch>
        </p:blipFill>
        <p:spPr bwMode="auto">
          <a:xfrm>
            <a:off x="3203848" y="908720"/>
            <a:ext cx="2857500" cy="2143125"/>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260648"/>
            <a:ext cx="8305800" cy="915148"/>
          </a:xfrm>
        </p:spPr>
        <p:txBody>
          <a:bodyPr>
            <a:normAutofit/>
          </a:bodyPr>
          <a:lstStyle/>
          <a:p>
            <a:pPr algn="ctr"/>
            <a:r>
              <a:rPr lang="tr-TR" b="1" dirty="0" smtClean="0"/>
              <a:t>PEKİ NE YAPMAK GEREKİYOR ?</a:t>
            </a:r>
            <a:endParaRPr lang="tr-TR" b="1" dirty="0"/>
          </a:p>
        </p:txBody>
      </p:sp>
      <p:sp>
        <p:nvSpPr>
          <p:cNvPr id="3" name="2 Alt Başlık"/>
          <p:cNvSpPr>
            <a:spLocks noGrp="1"/>
          </p:cNvSpPr>
          <p:nvPr>
            <p:ph type="subTitle" idx="1"/>
          </p:nvPr>
        </p:nvSpPr>
        <p:spPr>
          <a:xfrm>
            <a:off x="395536" y="1268760"/>
            <a:ext cx="8367464" cy="5256584"/>
          </a:xfrm>
        </p:spPr>
        <p:txBody>
          <a:bodyPr>
            <a:normAutofit/>
          </a:bodyPr>
          <a:lstStyle/>
          <a:p>
            <a:pPr indent="-457200" algn="just">
              <a:buFont typeface="Wingdings" pitchFamily="2" charset="2"/>
              <a:buChar char="q"/>
            </a:pPr>
            <a:endParaRPr lang="tr-TR" b="1" dirty="0" smtClean="0">
              <a:solidFill>
                <a:schemeClr val="tx1"/>
              </a:solidFill>
            </a:endParaRPr>
          </a:p>
          <a:p>
            <a:pPr indent="-457200" algn="just">
              <a:buFont typeface="Wingdings" pitchFamily="2" charset="2"/>
              <a:buChar char="q"/>
            </a:pPr>
            <a:r>
              <a:rPr lang="tr-TR" b="1" dirty="0" smtClean="0">
                <a:solidFill>
                  <a:schemeClr val="tx1"/>
                </a:solidFill>
              </a:rPr>
              <a:t>Genç İşsizliğinin Yalnızca Ekonomik Büyüme İle Çözülebilecek Bir Sosyal Sorun Olmadığını Kabul Etmek Gerekiyor.</a:t>
            </a:r>
          </a:p>
          <a:p>
            <a:pPr indent="-457200" algn="just"/>
            <a:endParaRPr lang="tr-TR" b="1" dirty="0" smtClean="0">
              <a:solidFill>
                <a:schemeClr val="tx1"/>
              </a:solidFill>
            </a:endParaRPr>
          </a:p>
          <a:p>
            <a:pPr indent="-457200" algn="just">
              <a:buFont typeface="Wingdings" pitchFamily="2" charset="2"/>
              <a:buChar char="q"/>
            </a:pPr>
            <a:r>
              <a:rPr lang="tr-TR" b="1" dirty="0" smtClean="0">
                <a:solidFill>
                  <a:schemeClr val="tx1"/>
                </a:solidFill>
              </a:rPr>
              <a:t>Aktif İstihdam Politikalarına Ağırlık Vererek Gençlerin İşgücü Piyasasında Karşılaştıkları Sorunların Azaltılması Gerekiyor.</a:t>
            </a:r>
          </a:p>
          <a:p>
            <a:pPr indent="-457200" algn="just"/>
            <a:endParaRPr lang="tr-TR" b="1" dirty="0" smtClean="0">
              <a:solidFill>
                <a:schemeClr val="tx1"/>
              </a:solidFill>
            </a:endParaRPr>
          </a:p>
          <a:p>
            <a:pPr indent="-457200" algn="just">
              <a:buFont typeface="Wingdings" pitchFamily="2" charset="2"/>
              <a:buChar char="q"/>
            </a:pPr>
            <a:r>
              <a:rPr lang="tr-TR" b="1" dirty="0" smtClean="0">
                <a:solidFill>
                  <a:schemeClr val="tx1"/>
                </a:solidFill>
              </a:rPr>
              <a:t>Eğitim Sisteminin Belirli Oranda İşgücü Piyasasının Gerekleri Doğrultusunda Dizayn Edilmesi Gerekiyor.</a:t>
            </a:r>
          </a:p>
          <a:p>
            <a:pPr indent="-457200" algn="just"/>
            <a:endParaRPr lang="tr-TR" b="1" dirty="0" smtClean="0">
              <a:solidFill>
                <a:schemeClr val="tx1"/>
              </a:solidFill>
            </a:endParaRPr>
          </a:p>
        </p:txBody>
      </p:sp>
      <p:pic>
        <p:nvPicPr>
          <p:cNvPr id="4" name="Picture 2" descr="C:\Users\okan\Desktop\Gazi_iibf_logo.jpg"/>
          <p:cNvPicPr>
            <a:picLocks noChangeAspect="1" noChangeArrowheads="1"/>
          </p:cNvPicPr>
          <p:nvPr/>
        </p:nvPicPr>
        <p:blipFill>
          <a:blip r:embed="rId2" cstate="print"/>
          <a:srcRect/>
          <a:stretch>
            <a:fillRect/>
          </a:stretch>
        </p:blipFill>
        <p:spPr bwMode="auto">
          <a:xfrm>
            <a:off x="8351912" y="6065912"/>
            <a:ext cx="792088" cy="792088"/>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260648"/>
            <a:ext cx="8305800" cy="915148"/>
          </a:xfrm>
        </p:spPr>
        <p:txBody>
          <a:bodyPr>
            <a:normAutofit/>
          </a:bodyPr>
          <a:lstStyle/>
          <a:p>
            <a:pPr algn="ctr"/>
            <a:r>
              <a:rPr lang="tr-TR" b="1" dirty="0" smtClean="0"/>
              <a:t>PEKİ NE YAPMAK GEREKİYOR ?</a:t>
            </a:r>
            <a:endParaRPr lang="tr-TR" b="1" dirty="0"/>
          </a:p>
        </p:txBody>
      </p:sp>
      <p:sp>
        <p:nvSpPr>
          <p:cNvPr id="3" name="2 Alt Başlık"/>
          <p:cNvSpPr>
            <a:spLocks noGrp="1"/>
          </p:cNvSpPr>
          <p:nvPr>
            <p:ph type="subTitle" idx="1"/>
          </p:nvPr>
        </p:nvSpPr>
        <p:spPr>
          <a:xfrm>
            <a:off x="395536" y="1268760"/>
            <a:ext cx="8367464" cy="5256584"/>
          </a:xfrm>
        </p:spPr>
        <p:txBody>
          <a:bodyPr>
            <a:normAutofit/>
          </a:bodyPr>
          <a:lstStyle/>
          <a:p>
            <a:pPr indent="-457200" algn="just">
              <a:buFont typeface="Wingdings" pitchFamily="2" charset="2"/>
              <a:buChar char="q"/>
            </a:pPr>
            <a:endParaRPr lang="tr-TR" b="1" dirty="0" smtClean="0">
              <a:solidFill>
                <a:schemeClr val="tx1"/>
              </a:solidFill>
            </a:endParaRPr>
          </a:p>
          <a:p>
            <a:pPr indent="-457200" algn="just">
              <a:buFont typeface="Wingdings" pitchFamily="2" charset="2"/>
              <a:buChar char="q"/>
            </a:pPr>
            <a:r>
              <a:rPr lang="tr-TR" b="1" dirty="0" smtClean="0">
                <a:solidFill>
                  <a:schemeClr val="tx1"/>
                </a:solidFill>
              </a:rPr>
              <a:t>İşgücü Piyasasının İhtiyaç Analizlerinin Düzenli ve Sistematik Şekilde Gerçekleştirilmesi ve İşgücü Piyasasında Bilgi Eksikliği ve Bilgi Asimetrisi Sorununun Çözülmesi Gerekiyor.</a:t>
            </a:r>
          </a:p>
          <a:p>
            <a:pPr indent="-457200" algn="just"/>
            <a:endParaRPr lang="tr-TR" b="1" dirty="0" smtClean="0">
              <a:solidFill>
                <a:schemeClr val="tx1"/>
              </a:solidFill>
            </a:endParaRPr>
          </a:p>
          <a:p>
            <a:pPr indent="-457200" algn="just">
              <a:buFont typeface="Wingdings" pitchFamily="2" charset="2"/>
              <a:buChar char="q"/>
            </a:pPr>
            <a:r>
              <a:rPr lang="tr-TR" b="1" dirty="0" smtClean="0">
                <a:solidFill>
                  <a:schemeClr val="tx1"/>
                </a:solidFill>
              </a:rPr>
              <a:t>Gençlere Yönelik İstihdam Teşviklerinin Özellikle İşgücü Yoğun Sektörler Göz Önünde Bulundurularak Yeniden Dizayn Edilmesi Gerekiyor.</a:t>
            </a:r>
          </a:p>
          <a:p>
            <a:pPr indent="-457200" algn="just">
              <a:buFont typeface="Wingdings" pitchFamily="2" charset="2"/>
              <a:buChar char="q"/>
            </a:pPr>
            <a:endParaRPr lang="tr-TR" b="1" dirty="0" smtClean="0">
              <a:solidFill>
                <a:schemeClr val="tx1"/>
              </a:solidFill>
            </a:endParaRPr>
          </a:p>
          <a:p>
            <a:pPr indent="-457200" algn="just">
              <a:buFont typeface="Wingdings" pitchFamily="2" charset="2"/>
              <a:buChar char="q"/>
            </a:pPr>
            <a:r>
              <a:rPr lang="tr-TR" b="1" dirty="0" smtClean="0">
                <a:solidFill>
                  <a:schemeClr val="tx1"/>
                </a:solidFill>
              </a:rPr>
              <a:t>Yatırım Teşviklerinin Genç İstihdamını Sağlayacak Sektörlere Kaydırılması Gerekiyor.</a:t>
            </a:r>
          </a:p>
          <a:p>
            <a:pPr indent="-457200" algn="just">
              <a:buFont typeface="Wingdings" pitchFamily="2" charset="2"/>
              <a:buChar char="q"/>
            </a:pPr>
            <a:endParaRPr lang="tr-TR" b="1" dirty="0" smtClean="0">
              <a:solidFill>
                <a:schemeClr val="tx1"/>
              </a:solidFill>
            </a:endParaRPr>
          </a:p>
          <a:p>
            <a:pPr indent="-457200" algn="just">
              <a:buFont typeface="Wingdings" pitchFamily="2" charset="2"/>
              <a:buChar char="q"/>
            </a:pPr>
            <a:endParaRPr lang="tr-TR" b="1" dirty="0" smtClean="0">
              <a:solidFill>
                <a:schemeClr val="tx1"/>
              </a:solidFill>
            </a:endParaRPr>
          </a:p>
          <a:p>
            <a:pPr indent="-457200" algn="just"/>
            <a:endParaRPr lang="tr-TR" b="1" dirty="0" smtClean="0">
              <a:solidFill>
                <a:schemeClr val="tx1"/>
              </a:solidFill>
            </a:endParaRPr>
          </a:p>
          <a:p>
            <a:pPr indent="-457200" algn="just"/>
            <a:endParaRPr lang="tr-TR" b="1" dirty="0" smtClean="0">
              <a:solidFill>
                <a:schemeClr val="tx1"/>
              </a:solidFill>
            </a:endParaRPr>
          </a:p>
        </p:txBody>
      </p:sp>
      <p:pic>
        <p:nvPicPr>
          <p:cNvPr id="4" name="Picture 2" descr="C:\Users\okan\Desktop\Gazi_iibf_logo.jpg"/>
          <p:cNvPicPr>
            <a:picLocks noChangeAspect="1" noChangeArrowheads="1"/>
          </p:cNvPicPr>
          <p:nvPr/>
        </p:nvPicPr>
        <p:blipFill>
          <a:blip r:embed="rId2" cstate="print"/>
          <a:srcRect/>
          <a:stretch>
            <a:fillRect/>
          </a:stretch>
        </p:blipFill>
        <p:spPr bwMode="auto">
          <a:xfrm>
            <a:off x="8351912" y="6065912"/>
            <a:ext cx="792088" cy="79208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260648"/>
            <a:ext cx="8305800" cy="915148"/>
          </a:xfrm>
        </p:spPr>
        <p:txBody>
          <a:bodyPr>
            <a:normAutofit/>
          </a:bodyPr>
          <a:lstStyle/>
          <a:p>
            <a:pPr algn="ctr"/>
            <a:r>
              <a:rPr lang="tr-TR" b="1" dirty="0" smtClean="0"/>
              <a:t>GENÇLER VE İŞGÜCÜ PİYASASI</a:t>
            </a:r>
            <a:endParaRPr lang="tr-TR" b="1" dirty="0"/>
          </a:p>
        </p:txBody>
      </p:sp>
      <p:sp>
        <p:nvSpPr>
          <p:cNvPr id="3" name="2 Alt Başlık"/>
          <p:cNvSpPr>
            <a:spLocks noGrp="1"/>
          </p:cNvSpPr>
          <p:nvPr>
            <p:ph type="subTitle" idx="1"/>
          </p:nvPr>
        </p:nvSpPr>
        <p:spPr>
          <a:xfrm>
            <a:off x="395536" y="908720"/>
            <a:ext cx="8367464" cy="5616624"/>
          </a:xfrm>
        </p:spPr>
        <p:txBody>
          <a:bodyPr>
            <a:normAutofit/>
          </a:bodyPr>
          <a:lstStyle/>
          <a:p>
            <a:pPr algn="just"/>
            <a:r>
              <a:rPr lang="tr-TR" dirty="0" smtClean="0">
                <a:solidFill>
                  <a:schemeClr val="tx1"/>
                </a:solidFill>
              </a:rPr>
              <a:t>Dünya’da 15 – 24 Yaş arası bulunan ve genç olarak ifade edilen </a:t>
            </a:r>
            <a:r>
              <a:rPr lang="tr-TR" b="1" u="sng" dirty="0" smtClean="0">
                <a:solidFill>
                  <a:schemeClr val="tx1"/>
                </a:solidFill>
              </a:rPr>
              <a:t>1,2 Milyar </a:t>
            </a:r>
            <a:r>
              <a:rPr lang="tr-TR" dirty="0" smtClean="0">
                <a:solidFill>
                  <a:schemeClr val="tx1"/>
                </a:solidFill>
              </a:rPr>
              <a:t>Kişi bulunmaktadır.</a:t>
            </a:r>
          </a:p>
          <a:p>
            <a:pPr algn="just"/>
            <a:endParaRPr lang="tr-TR" dirty="0" smtClean="0">
              <a:solidFill>
                <a:schemeClr val="tx1"/>
              </a:solidFill>
            </a:endParaRPr>
          </a:p>
          <a:p>
            <a:pPr algn="just"/>
            <a:r>
              <a:rPr lang="tr-TR" dirty="0" smtClean="0">
                <a:solidFill>
                  <a:schemeClr val="tx1"/>
                </a:solidFill>
              </a:rPr>
              <a:t>Bu rakam dünya nüfusunun </a:t>
            </a:r>
            <a:r>
              <a:rPr lang="tr-TR" b="1" u="sng" dirty="0" smtClean="0">
                <a:solidFill>
                  <a:schemeClr val="tx1"/>
                </a:solidFill>
              </a:rPr>
              <a:t>%17</a:t>
            </a:r>
            <a:r>
              <a:rPr lang="tr-TR" dirty="0" smtClean="0">
                <a:solidFill>
                  <a:schemeClr val="tx1"/>
                </a:solidFill>
              </a:rPr>
              <a:t>’sini oluşturmaktadır.</a:t>
            </a:r>
          </a:p>
          <a:p>
            <a:pPr algn="just"/>
            <a:endParaRPr lang="tr-TR" dirty="0" smtClean="0">
              <a:solidFill>
                <a:schemeClr val="tx1"/>
              </a:solidFill>
            </a:endParaRPr>
          </a:p>
          <a:p>
            <a:pPr algn="just"/>
            <a:r>
              <a:rPr lang="tr-TR" dirty="0" smtClean="0">
                <a:solidFill>
                  <a:schemeClr val="tx1"/>
                </a:solidFill>
              </a:rPr>
              <a:t>Gençlerin </a:t>
            </a:r>
            <a:r>
              <a:rPr lang="tr-TR" b="1" u="sng" dirty="0" smtClean="0">
                <a:solidFill>
                  <a:schemeClr val="tx1"/>
                </a:solidFill>
              </a:rPr>
              <a:t>%90’ı</a:t>
            </a:r>
            <a:r>
              <a:rPr lang="tr-TR" b="1" dirty="0" smtClean="0">
                <a:solidFill>
                  <a:schemeClr val="tx1"/>
                </a:solidFill>
              </a:rPr>
              <a:t> </a:t>
            </a:r>
            <a:r>
              <a:rPr lang="tr-TR" dirty="0" smtClean="0">
                <a:solidFill>
                  <a:schemeClr val="tx1"/>
                </a:solidFill>
              </a:rPr>
              <a:t>gelişmekte olan ülkelerde yaşamaktadır. </a:t>
            </a:r>
          </a:p>
          <a:p>
            <a:pPr algn="just"/>
            <a:endParaRPr lang="tr-TR" dirty="0" smtClean="0">
              <a:solidFill>
                <a:schemeClr val="tx1"/>
              </a:solidFill>
            </a:endParaRPr>
          </a:p>
          <a:p>
            <a:pPr algn="just"/>
            <a:r>
              <a:rPr lang="tr-TR" dirty="0" smtClean="0">
                <a:solidFill>
                  <a:schemeClr val="tx1"/>
                </a:solidFill>
              </a:rPr>
              <a:t>Gelişmekte olan ülkelerde yaşayan gençlerin </a:t>
            </a:r>
            <a:r>
              <a:rPr lang="tr-TR" b="1" u="sng" dirty="0" smtClean="0">
                <a:solidFill>
                  <a:schemeClr val="tx1"/>
                </a:solidFill>
              </a:rPr>
              <a:t>%55’i</a:t>
            </a:r>
            <a:r>
              <a:rPr lang="tr-TR" dirty="0" smtClean="0">
                <a:solidFill>
                  <a:schemeClr val="tx1"/>
                </a:solidFill>
              </a:rPr>
              <a:t> Asya’da yaşamaktadır.</a:t>
            </a:r>
          </a:p>
          <a:p>
            <a:pPr algn="just"/>
            <a:endParaRPr lang="tr-TR" dirty="0" smtClean="0">
              <a:solidFill>
                <a:schemeClr val="tx1"/>
              </a:solidFill>
            </a:endParaRPr>
          </a:p>
          <a:p>
            <a:pPr algn="just"/>
            <a:r>
              <a:rPr lang="tr-TR" dirty="0" smtClean="0">
                <a:solidFill>
                  <a:schemeClr val="tx1"/>
                </a:solidFill>
              </a:rPr>
              <a:t>Dünya’daki genç işsizlerin sayısı ise </a:t>
            </a:r>
            <a:r>
              <a:rPr lang="tr-TR" b="1" u="sng" dirty="0" smtClean="0">
                <a:solidFill>
                  <a:schemeClr val="tx1"/>
                </a:solidFill>
              </a:rPr>
              <a:t>72 Milyon’dur</a:t>
            </a:r>
            <a:r>
              <a:rPr lang="tr-TR" dirty="0" smtClean="0">
                <a:solidFill>
                  <a:schemeClr val="tx1"/>
                </a:solidFill>
              </a:rPr>
              <a:t>. Küresel Genç İşsizlik Oranı </a:t>
            </a:r>
            <a:r>
              <a:rPr lang="tr-TR" b="1" u="sng" dirty="0" smtClean="0">
                <a:solidFill>
                  <a:schemeClr val="tx1"/>
                </a:solidFill>
              </a:rPr>
              <a:t>%12,6</a:t>
            </a:r>
            <a:r>
              <a:rPr lang="tr-TR" dirty="0" smtClean="0">
                <a:solidFill>
                  <a:schemeClr val="tx1"/>
                </a:solidFill>
              </a:rPr>
              <a:t>’dir. </a:t>
            </a:r>
          </a:p>
          <a:p>
            <a:pPr algn="just"/>
            <a:endParaRPr lang="tr-TR" dirty="0" smtClean="0">
              <a:solidFill>
                <a:schemeClr val="tx1"/>
              </a:solidFill>
            </a:endParaRPr>
          </a:p>
          <a:p>
            <a:pPr algn="just"/>
            <a:r>
              <a:rPr lang="tr-TR" dirty="0" smtClean="0">
                <a:solidFill>
                  <a:schemeClr val="tx1"/>
                </a:solidFill>
              </a:rPr>
              <a:t>Bütün Dünya’da gençlerin </a:t>
            </a:r>
            <a:r>
              <a:rPr lang="tr-TR" b="1" u="sng" dirty="0" smtClean="0">
                <a:solidFill>
                  <a:schemeClr val="tx1"/>
                </a:solidFill>
              </a:rPr>
              <a:t>yarısı</a:t>
            </a:r>
            <a:r>
              <a:rPr lang="tr-TR" dirty="0" smtClean="0">
                <a:solidFill>
                  <a:schemeClr val="tx1"/>
                </a:solidFill>
              </a:rPr>
              <a:t> formel ekonomi dışında veya kendi beceri düzeyinden düşük işlerde istihdam ediliyor.</a:t>
            </a:r>
          </a:p>
        </p:txBody>
      </p:sp>
      <p:pic>
        <p:nvPicPr>
          <p:cNvPr id="4" name="Picture 2" descr="C:\Users\okan\Desktop\Gazi_iibf_logo.jpg"/>
          <p:cNvPicPr>
            <a:picLocks noChangeAspect="1" noChangeArrowheads="1"/>
          </p:cNvPicPr>
          <p:nvPr/>
        </p:nvPicPr>
        <p:blipFill>
          <a:blip r:embed="rId2" cstate="print"/>
          <a:srcRect/>
          <a:stretch>
            <a:fillRect/>
          </a:stretch>
        </p:blipFill>
        <p:spPr bwMode="auto">
          <a:xfrm>
            <a:off x="8351912" y="6065912"/>
            <a:ext cx="792088" cy="792088"/>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260648"/>
            <a:ext cx="8305800" cy="915148"/>
          </a:xfrm>
        </p:spPr>
        <p:txBody>
          <a:bodyPr>
            <a:normAutofit/>
          </a:bodyPr>
          <a:lstStyle/>
          <a:p>
            <a:pPr algn="ctr"/>
            <a:r>
              <a:rPr lang="tr-TR" b="1" dirty="0" smtClean="0"/>
              <a:t>PEKİ NE YAPMAK GEREKİYOR ?</a:t>
            </a:r>
            <a:endParaRPr lang="tr-TR" b="1" dirty="0"/>
          </a:p>
        </p:txBody>
      </p:sp>
      <p:sp>
        <p:nvSpPr>
          <p:cNvPr id="3" name="2 Alt Başlık"/>
          <p:cNvSpPr>
            <a:spLocks noGrp="1"/>
          </p:cNvSpPr>
          <p:nvPr>
            <p:ph type="subTitle" idx="1"/>
          </p:nvPr>
        </p:nvSpPr>
        <p:spPr>
          <a:xfrm>
            <a:off x="395536" y="1268760"/>
            <a:ext cx="8367464" cy="5256584"/>
          </a:xfrm>
        </p:spPr>
        <p:txBody>
          <a:bodyPr>
            <a:normAutofit/>
          </a:bodyPr>
          <a:lstStyle/>
          <a:p>
            <a:pPr indent="-457200" algn="just">
              <a:buFont typeface="Wingdings" pitchFamily="2" charset="2"/>
              <a:buChar char="q"/>
            </a:pPr>
            <a:endParaRPr lang="tr-TR" b="1" dirty="0" smtClean="0">
              <a:solidFill>
                <a:schemeClr val="tx1"/>
              </a:solidFill>
            </a:endParaRPr>
          </a:p>
          <a:p>
            <a:pPr indent="-457200" algn="just">
              <a:buFont typeface="Wingdings" pitchFamily="2" charset="2"/>
              <a:buChar char="q"/>
            </a:pPr>
            <a:r>
              <a:rPr lang="tr-TR" b="1" dirty="0" smtClean="0">
                <a:solidFill>
                  <a:schemeClr val="tx1"/>
                </a:solidFill>
              </a:rPr>
              <a:t>Beceri Uyumsuzluğu Sorununun Ortadan Kaldırılması İçin Bürokratik Örgütlenmelerin </a:t>
            </a:r>
            <a:r>
              <a:rPr lang="tr-TR" b="1" dirty="0" err="1" smtClean="0">
                <a:solidFill>
                  <a:schemeClr val="tx1"/>
                </a:solidFill>
              </a:rPr>
              <a:t>Birarada</a:t>
            </a:r>
            <a:r>
              <a:rPr lang="tr-TR" b="1" dirty="0" smtClean="0">
                <a:solidFill>
                  <a:schemeClr val="tx1"/>
                </a:solidFill>
              </a:rPr>
              <a:t> Çalışması Gerekiyor.</a:t>
            </a:r>
          </a:p>
          <a:p>
            <a:pPr indent="-457200" algn="just">
              <a:buFont typeface="Wingdings" pitchFamily="2" charset="2"/>
              <a:buChar char="q"/>
            </a:pPr>
            <a:endParaRPr lang="tr-TR" b="1" dirty="0" smtClean="0">
              <a:solidFill>
                <a:schemeClr val="tx1"/>
              </a:solidFill>
            </a:endParaRPr>
          </a:p>
          <a:p>
            <a:pPr indent="-457200" algn="just">
              <a:buFont typeface="Wingdings" pitchFamily="2" charset="2"/>
              <a:buChar char="q"/>
            </a:pPr>
            <a:r>
              <a:rPr lang="tr-TR" b="1" dirty="0" smtClean="0">
                <a:solidFill>
                  <a:schemeClr val="tx1"/>
                </a:solidFill>
              </a:rPr>
              <a:t>İşveren Temelli Ayrımcılığın Engellenmesine Yönelik Aktif İstihdam Programlarının Uygulanması Gerekiyor.</a:t>
            </a:r>
          </a:p>
          <a:p>
            <a:pPr indent="-457200" algn="just">
              <a:buFont typeface="Wingdings" pitchFamily="2" charset="2"/>
              <a:buChar char="q"/>
            </a:pPr>
            <a:endParaRPr lang="tr-TR" b="1" dirty="0" smtClean="0">
              <a:solidFill>
                <a:schemeClr val="tx1"/>
              </a:solidFill>
            </a:endParaRPr>
          </a:p>
          <a:p>
            <a:pPr indent="-457200" algn="just">
              <a:buFont typeface="Wingdings" pitchFamily="2" charset="2"/>
              <a:buChar char="q"/>
            </a:pPr>
            <a:r>
              <a:rPr lang="tr-TR" b="1" dirty="0" smtClean="0">
                <a:solidFill>
                  <a:schemeClr val="tx1"/>
                </a:solidFill>
              </a:rPr>
              <a:t>Genç İşsizliğinin Önemli Bir Nedeni Olan Etkin İş Ara(ya)mama Sorununun Çözümüne Yönelik Aktif İstihdam Programlarının Uygulanması Gerekiyor.</a:t>
            </a:r>
          </a:p>
          <a:p>
            <a:pPr indent="-457200" algn="just">
              <a:buFont typeface="Wingdings" pitchFamily="2" charset="2"/>
              <a:buChar char="q"/>
            </a:pPr>
            <a:endParaRPr lang="tr-TR" b="1" dirty="0" smtClean="0">
              <a:solidFill>
                <a:schemeClr val="tx1"/>
              </a:solidFill>
            </a:endParaRPr>
          </a:p>
          <a:p>
            <a:pPr indent="-457200" algn="just">
              <a:buFont typeface="Wingdings" pitchFamily="2" charset="2"/>
              <a:buChar char="q"/>
            </a:pPr>
            <a:endParaRPr lang="tr-TR" b="1" dirty="0" smtClean="0">
              <a:solidFill>
                <a:schemeClr val="tx1"/>
              </a:solidFill>
            </a:endParaRPr>
          </a:p>
          <a:p>
            <a:pPr indent="-457200" algn="just">
              <a:buFont typeface="Wingdings" pitchFamily="2" charset="2"/>
              <a:buChar char="q"/>
            </a:pPr>
            <a:endParaRPr lang="tr-TR" b="1" dirty="0" smtClean="0">
              <a:solidFill>
                <a:schemeClr val="tx1"/>
              </a:solidFill>
            </a:endParaRPr>
          </a:p>
          <a:p>
            <a:pPr indent="-457200" algn="just">
              <a:buFont typeface="Wingdings" pitchFamily="2" charset="2"/>
              <a:buChar char="q"/>
            </a:pPr>
            <a:endParaRPr lang="tr-TR" b="1" dirty="0" smtClean="0">
              <a:solidFill>
                <a:schemeClr val="tx1"/>
              </a:solidFill>
            </a:endParaRPr>
          </a:p>
          <a:p>
            <a:pPr indent="-457200" algn="just">
              <a:buFont typeface="Wingdings" pitchFamily="2" charset="2"/>
              <a:buChar char="q"/>
            </a:pPr>
            <a:endParaRPr lang="tr-TR" b="1" dirty="0" smtClean="0">
              <a:solidFill>
                <a:schemeClr val="tx1"/>
              </a:solidFill>
            </a:endParaRPr>
          </a:p>
        </p:txBody>
      </p:sp>
      <p:pic>
        <p:nvPicPr>
          <p:cNvPr id="4" name="Picture 2" descr="C:\Users\okan\Desktop\Gazi_iibf_logo.jpg"/>
          <p:cNvPicPr>
            <a:picLocks noChangeAspect="1" noChangeArrowheads="1"/>
          </p:cNvPicPr>
          <p:nvPr/>
        </p:nvPicPr>
        <p:blipFill>
          <a:blip r:embed="rId2" cstate="print"/>
          <a:srcRect/>
          <a:stretch>
            <a:fillRect/>
          </a:stretch>
        </p:blipFill>
        <p:spPr bwMode="auto">
          <a:xfrm>
            <a:off x="8351912" y="6065912"/>
            <a:ext cx="792088" cy="792088"/>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260648"/>
            <a:ext cx="8305800" cy="915148"/>
          </a:xfrm>
        </p:spPr>
        <p:txBody>
          <a:bodyPr>
            <a:normAutofit/>
          </a:bodyPr>
          <a:lstStyle/>
          <a:p>
            <a:pPr algn="ctr"/>
            <a:endParaRPr lang="tr-TR" b="1" dirty="0"/>
          </a:p>
        </p:txBody>
      </p:sp>
      <p:sp>
        <p:nvSpPr>
          <p:cNvPr id="3" name="2 Alt Başlık"/>
          <p:cNvSpPr>
            <a:spLocks noGrp="1"/>
          </p:cNvSpPr>
          <p:nvPr>
            <p:ph type="subTitle" idx="1"/>
          </p:nvPr>
        </p:nvSpPr>
        <p:spPr>
          <a:xfrm>
            <a:off x="395536" y="1268760"/>
            <a:ext cx="8367464" cy="5256584"/>
          </a:xfrm>
        </p:spPr>
        <p:txBody>
          <a:bodyPr>
            <a:normAutofit/>
          </a:bodyPr>
          <a:lstStyle/>
          <a:p>
            <a:pPr indent="-457200" algn="ctr"/>
            <a:endParaRPr lang="tr-TR" sz="6600" b="1" dirty="0" smtClean="0">
              <a:solidFill>
                <a:schemeClr val="tx1"/>
              </a:solidFill>
            </a:endParaRPr>
          </a:p>
          <a:p>
            <a:pPr indent="-457200" algn="ctr"/>
            <a:r>
              <a:rPr lang="tr-TR" sz="6600" b="1" dirty="0" smtClean="0">
                <a:solidFill>
                  <a:schemeClr val="tx1"/>
                </a:solidFill>
              </a:rPr>
              <a:t>TEŞEKKÜRLER</a:t>
            </a:r>
          </a:p>
        </p:txBody>
      </p:sp>
      <p:pic>
        <p:nvPicPr>
          <p:cNvPr id="4" name="Picture 2" descr="C:\Users\okan\Desktop\Gazi_iibf_logo.jpg"/>
          <p:cNvPicPr>
            <a:picLocks noChangeAspect="1" noChangeArrowheads="1"/>
          </p:cNvPicPr>
          <p:nvPr/>
        </p:nvPicPr>
        <p:blipFill>
          <a:blip r:embed="rId2" cstate="print"/>
          <a:srcRect/>
          <a:stretch>
            <a:fillRect/>
          </a:stretch>
        </p:blipFill>
        <p:spPr bwMode="auto">
          <a:xfrm>
            <a:off x="8351912" y="6065912"/>
            <a:ext cx="792088" cy="792088"/>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260648"/>
            <a:ext cx="8305800" cy="915148"/>
          </a:xfrm>
        </p:spPr>
        <p:txBody>
          <a:bodyPr>
            <a:normAutofit/>
          </a:bodyPr>
          <a:lstStyle/>
          <a:p>
            <a:pPr algn="ctr"/>
            <a:r>
              <a:rPr lang="tr-TR" b="1" dirty="0" smtClean="0"/>
              <a:t>GENÇLER VE İŞGÜCÜ PİYASASI</a:t>
            </a:r>
            <a:endParaRPr lang="tr-TR" b="1" dirty="0"/>
          </a:p>
        </p:txBody>
      </p:sp>
      <p:sp>
        <p:nvSpPr>
          <p:cNvPr id="3" name="2 Alt Başlık"/>
          <p:cNvSpPr>
            <a:spLocks noGrp="1"/>
          </p:cNvSpPr>
          <p:nvPr>
            <p:ph type="subTitle" idx="1"/>
          </p:nvPr>
        </p:nvSpPr>
        <p:spPr>
          <a:xfrm>
            <a:off x="395536" y="1268760"/>
            <a:ext cx="8367464" cy="5256584"/>
          </a:xfrm>
        </p:spPr>
        <p:txBody>
          <a:bodyPr>
            <a:normAutofit/>
          </a:bodyPr>
          <a:lstStyle/>
          <a:p>
            <a:pPr algn="just"/>
            <a:r>
              <a:rPr lang="tr-TR" dirty="0" smtClean="0">
                <a:solidFill>
                  <a:schemeClr val="tx1"/>
                </a:solidFill>
              </a:rPr>
              <a:t>Dünya’da genç işsizliği oranının en yüksek olduğu bölge %</a:t>
            </a:r>
            <a:r>
              <a:rPr lang="tr-TR" b="1" u="sng" dirty="0" smtClean="0">
                <a:solidFill>
                  <a:schemeClr val="tx1"/>
                </a:solidFill>
              </a:rPr>
              <a:t>28,3 ile Ortadoğu’dur</a:t>
            </a:r>
            <a:r>
              <a:rPr lang="tr-TR" dirty="0" smtClean="0">
                <a:solidFill>
                  <a:schemeClr val="tx1"/>
                </a:solidFill>
              </a:rPr>
              <a:t>. </a:t>
            </a:r>
          </a:p>
          <a:p>
            <a:pPr algn="just"/>
            <a:endParaRPr lang="tr-TR" dirty="0" smtClean="0">
              <a:solidFill>
                <a:schemeClr val="tx1"/>
              </a:solidFill>
            </a:endParaRPr>
          </a:p>
          <a:p>
            <a:pPr algn="just"/>
            <a:r>
              <a:rPr lang="tr-TR" dirty="0" smtClean="0">
                <a:solidFill>
                  <a:schemeClr val="tx1"/>
                </a:solidFill>
              </a:rPr>
              <a:t>Genç İşsizliğinin Dünya’daki Sıralaması ise şu şekilde;</a:t>
            </a:r>
          </a:p>
          <a:p>
            <a:pPr algn="just"/>
            <a:r>
              <a:rPr lang="tr-TR" dirty="0" smtClean="0">
                <a:solidFill>
                  <a:schemeClr val="tx1"/>
                </a:solidFill>
              </a:rPr>
              <a:t>Genç işsizliğinin en yüksek olduğu ;</a:t>
            </a:r>
          </a:p>
          <a:p>
            <a:pPr algn="just"/>
            <a:r>
              <a:rPr lang="tr-TR" dirty="0" smtClean="0">
                <a:solidFill>
                  <a:schemeClr val="tx1"/>
                </a:solidFill>
              </a:rPr>
              <a:t>2. Bölge Kuzey Afrika </a:t>
            </a:r>
            <a:r>
              <a:rPr lang="tr-TR" b="1" dirty="0" smtClean="0">
                <a:solidFill>
                  <a:schemeClr val="tx1"/>
                </a:solidFill>
              </a:rPr>
              <a:t>%23,7</a:t>
            </a:r>
          </a:p>
          <a:p>
            <a:pPr algn="just"/>
            <a:r>
              <a:rPr lang="tr-TR" dirty="0" smtClean="0">
                <a:solidFill>
                  <a:schemeClr val="tx1"/>
                </a:solidFill>
              </a:rPr>
              <a:t>3. Bölge Merkez ve Güneydoğu Avrupa </a:t>
            </a:r>
            <a:r>
              <a:rPr lang="tr-TR" b="1" dirty="0" smtClean="0">
                <a:solidFill>
                  <a:schemeClr val="tx1"/>
                </a:solidFill>
              </a:rPr>
              <a:t>%17</a:t>
            </a:r>
          </a:p>
          <a:p>
            <a:pPr algn="just"/>
            <a:r>
              <a:rPr lang="tr-TR" dirty="0" smtClean="0">
                <a:solidFill>
                  <a:schemeClr val="tx1"/>
                </a:solidFill>
              </a:rPr>
              <a:t>4. Bölge Gelişmiş Ülkeler ve Avrupa Birliği </a:t>
            </a:r>
            <a:r>
              <a:rPr lang="tr-TR" b="1" dirty="0" smtClean="0">
                <a:solidFill>
                  <a:schemeClr val="tx1"/>
                </a:solidFill>
              </a:rPr>
              <a:t>%15,6</a:t>
            </a:r>
          </a:p>
          <a:p>
            <a:pPr algn="just"/>
            <a:r>
              <a:rPr lang="tr-TR" dirty="0" smtClean="0">
                <a:solidFill>
                  <a:schemeClr val="tx1"/>
                </a:solidFill>
              </a:rPr>
              <a:t>5. Bölge Latin Amerika – </a:t>
            </a:r>
            <a:r>
              <a:rPr lang="tr-TR" dirty="0" err="1" smtClean="0">
                <a:solidFill>
                  <a:schemeClr val="tx1"/>
                </a:solidFill>
              </a:rPr>
              <a:t>Karayipler</a:t>
            </a:r>
            <a:r>
              <a:rPr lang="tr-TR" dirty="0" smtClean="0">
                <a:solidFill>
                  <a:schemeClr val="tx1"/>
                </a:solidFill>
              </a:rPr>
              <a:t> </a:t>
            </a:r>
            <a:r>
              <a:rPr lang="tr-TR" b="1" dirty="0" smtClean="0">
                <a:solidFill>
                  <a:schemeClr val="tx1"/>
                </a:solidFill>
              </a:rPr>
              <a:t>%14,7</a:t>
            </a:r>
          </a:p>
          <a:p>
            <a:pPr algn="just"/>
            <a:r>
              <a:rPr lang="tr-TR" dirty="0" smtClean="0">
                <a:solidFill>
                  <a:schemeClr val="tx1"/>
                </a:solidFill>
              </a:rPr>
              <a:t>6. Bölge Güneydoğu Asya </a:t>
            </a:r>
            <a:r>
              <a:rPr lang="tr-TR" b="1" dirty="0" smtClean="0">
                <a:solidFill>
                  <a:schemeClr val="tx1"/>
                </a:solidFill>
              </a:rPr>
              <a:t>%14,2</a:t>
            </a:r>
          </a:p>
          <a:p>
            <a:pPr algn="just"/>
            <a:r>
              <a:rPr lang="tr-TR" dirty="0" smtClean="0">
                <a:solidFill>
                  <a:schemeClr val="tx1"/>
                </a:solidFill>
              </a:rPr>
              <a:t>7. Bölge Sahra Altı Afrika </a:t>
            </a:r>
            <a:r>
              <a:rPr lang="tr-TR" b="1" dirty="0" smtClean="0">
                <a:solidFill>
                  <a:schemeClr val="tx1"/>
                </a:solidFill>
              </a:rPr>
              <a:t>%11,8</a:t>
            </a:r>
          </a:p>
          <a:p>
            <a:pPr algn="just"/>
            <a:r>
              <a:rPr lang="tr-TR" dirty="0" smtClean="0">
                <a:solidFill>
                  <a:schemeClr val="tx1"/>
                </a:solidFill>
              </a:rPr>
              <a:t>8. Bölge Doğu Asya </a:t>
            </a:r>
            <a:r>
              <a:rPr lang="tr-TR" b="1" dirty="0" smtClean="0">
                <a:solidFill>
                  <a:schemeClr val="tx1"/>
                </a:solidFill>
              </a:rPr>
              <a:t>%9,5</a:t>
            </a:r>
          </a:p>
          <a:p>
            <a:pPr algn="just"/>
            <a:r>
              <a:rPr lang="tr-TR" dirty="0" smtClean="0">
                <a:solidFill>
                  <a:schemeClr val="tx1"/>
                </a:solidFill>
              </a:rPr>
              <a:t>9.Bölge Güney Asya </a:t>
            </a:r>
            <a:r>
              <a:rPr lang="tr-TR" b="1" dirty="0" smtClean="0">
                <a:solidFill>
                  <a:schemeClr val="tx1"/>
                </a:solidFill>
              </a:rPr>
              <a:t>%9,3</a:t>
            </a:r>
          </a:p>
          <a:p>
            <a:pPr algn="just"/>
            <a:endParaRPr lang="tr-TR" dirty="0"/>
          </a:p>
        </p:txBody>
      </p:sp>
      <p:pic>
        <p:nvPicPr>
          <p:cNvPr id="4" name="Picture 2" descr="C:\Users\okan\Desktop\Gazi_iibf_logo.jpg"/>
          <p:cNvPicPr>
            <a:picLocks noChangeAspect="1" noChangeArrowheads="1"/>
          </p:cNvPicPr>
          <p:nvPr/>
        </p:nvPicPr>
        <p:blipFill>
          <a:blip r:embed="rId2" cstate="print"/>
          <a:srcRect/>
          <a:stretch>
            <a:fillRect/>
          </a:stretch>
        </p:blipFill>
        <p:spPr bwMode="auto">
          <a:xfrm>
            <a:off x="8351912" y="6065912"/>
            <a:ext cx="792088" cy="792088"/>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260648"/>
            <a:ext cx="8305800" cy="915148"/>
          </a:xfrm>
        </p:spPr>
        <p:txBody>
          <a:bodyPr>
            <a:normAutofit/>
          </a:bodyPr>
          <a:lstStyle/>
          <a:p>
            <a:pPr algn="ctr"/>
            <a:r>
              <a:rPr lang="tr-TR" b="1" dirty="0" smtClean="0"/>
              <a:t>GENÇLER VE İŞGÜCÜ PİYASASI</a:t>
            </a:r>
            <a:endParaRPr lang="tr-TR" b="1" dirty="0"/>
          </a:p>
        </p:txBody>
      </p:sp>
      <p:sp>
        <p:nvSpPr>
          <p:cNvPr id="3" name="2 Alt Başlık"/>
          <p:cNvSpPr>
            <a:spLocks noGrp="1"/>
          </p:cNvSpPr>
          <p:nvPr>
            <p:ph type="subTitle" idx="1"/>
          </p:nvPr>
        </p:nvSpPr>
        <p:spPr>
          <a:xfrm>
            <a:off x="395536" y="1268760"/>
            <a:ext cx="8367464" cy="5256584"/>
          </a:xfrm>
        </p:spPr>
        <p:txBody>
          <a:bodyPr>
            <a:normAutofit/>
          </a:bodyPr>
          <a:lstStyle/>
          <a:p>
            <a:pPr algn="just"/>
            <a:r>
              <a:rPr lang="tr-TR" b="1" dirty="0" smtClean="0">
                <a:solidFill>
                  <a:schemeClr val="tx1"/>
                </a:solidFill>
              </a:rPr>
              <a:t>Atalet Oranı: </a:t>
            </a:r>
            <a:r>
              <a:rPr lang="tr-TR" dirty="0" smtClean="0">
                <a:solidFill>
                  <a:schemeClr val="tx1"/>
                </a:solidFill>
              </a:rPr>
              <a:t>Genç nüfus içerisinde yer alıp; ne eğitime devam edip, ne istihdamda bulunup, ne de herhangi bir staj veya mesleki eğitim programına devam edenlerin genç nüfusa oranı.</a:t>
            </a:r>
          </a:p>
          <a:p>
            <a:pPr algn="just"/>
            <a:endParaRPr lang="tr-TR" dirty="0" smtClean="0">
              <a:solidFill>
                <a:schemeClr val="tx1"/>
              </a:solidFill>
            </a:endParaRPr>
          </a:p>
          <a:p>
            <a:pPr algn="just"/>
            <a:r>
              <a:rPr lang="tr-TR" dirty="0" smtClean="0">
                <a:solidFill>
                  <a:schemeClr val="tx1"/>
                </a:solidFill>
              </a:rPr>
              <a:t>OECD Ülkelerinde 2010 Yılı Atalet Oranı: </a:t>
            </a:r>
            <a:r>
              <a:rPr lang="tr-TR" b="1" u="sng" dirty="0" smtClean="0">
                <a:solidFill>
                  <a:schemeClr val="tx1"/>
                </a:solidFill>
              </a:rPr>
              <a:t>%12,8</a:t>
            </a:r>
          </a:p>
          <a:p>
            <a:pPr algn="just"/>
            <a:endParaRPr lang="tr-TR" dirty="0" smtClean="0">
              <a:solidFill>
                <a:schemeClr val="tx1"/>
              </a:solidFill>
            </a:endParaRPr>
          </a:p>
          <a:p>
            <a:pPr algn="just"/>
            <a:r>
              <a:rPr lang="tr-TR" dirty="0" smtClean="0">
                <a:solidFill>
                  <a:schemeClr val="tx1"/>
                </a:solidFill>
              </a:rPr>
              <a:t>Avrupa Birliğinde Atalet Oranı: </a:t>
            </a:r>
            <a:r>
              <a:rPr lang="tr-TR" b="1" u="sng" dirty="0" smtClean="0">
                <a:solidFill>
                  <a:schemeClr val="tx1"/>
                </a:solidFill>
              </a:rPr>
              <a:t>%12,4</a:t>
            </a:r>
          </a:p>
          <a:p>
            <a:pPr algn="just"/>
            <a:endParaRPr lang="tr-TR" dirty="0" smtClean="0">
              <a:solidFill>
                <a:schemeClr val="tx1"/>
              </a:solidFill>
            </a:endParaRPr>
          </a:p>
          <a:p>
            <a:pPr algn="just"/>
            <a:r>
              <a:rPr lang="tr-TR" dirty="0" smtClean="0">
                <a:solidFill>
                  <a:schemeClr val="tx1"/>
                </a:solidFill>
              </a:rPr>
              <a:t>Avrupa Birliğinde Erkeklerde Atalet Oranı: </a:t>
            </a:r>
            <a:r>
              <a:rPr lang="tr-TR" b="1" u="sng" dirty="0" smtClean="0">
                <a:solidFill>
                  <a:schemeClr val="tx1"/>
                </a:solidFill>
              </a:rPr>
              <a:t>%12,1</a:t>
            </a:r>
          </a:p>
          <a:p>
            <a:pPr algn="just"/>
            <a:endParaRPr lang="tr-TR" dirty="0" smtClean="0">
              <a:solidFill>
                <a:schemeClr val="tx1"/>
              </a:solidFill>
            </a:endParaRPr>
          </a:p>
          <a:p>
            <a:pPr algn="just"/>
            <a:r>
              <a:rPr lang="tr-TR" dirty="0" smtClean="0">
                <a:solidFill>
                  <a:schemeClr val="tx1"/>
                </a:solidFill>
              </a:rPr>
              <a:t>Avrupa Birliğinde Kadınlarda Atalet Oranı: </a:t>
            </a:r>
            <a:r>
              <a:rPr lang="tr-TR" b="1" u="sng" dirty="0" smtClean="0">
                <a:solidFill>
                  <a:schemeClr val="tx1"/>
                </a:solidFill>
              </a:rPr>
              <a:t>%13,2</a:t>
            </a:r>
          </a:p>
          <a:p>
            <a:pPr algn="just"/>
            <a:endParaRPr lang="tr-TR" dirty="0" smtClean="0">
              <a:solidFill>
                <a:schemeClr val="tx1"/>
              </a:solidFill>
            </a:endParaRPr>
          </a:p>
          <a:p>
            <a:pPr algn="just"/>
            <a:r>
              <a:rPr lang="tr-TR" dirty="0" smtClean="0">
                <a:solidFill>
                  <a:schemeClr val="tx1"/>
                </a:solidFill>
              </a:rPr>
              <a:t>Türkiye’de 2011 Yılı Atalet Oranı: </a:t>
            </a:r>
            <a:r>
              <a:rPr lang="tr-TR" b="1" u="sng" dirty="0" smtClean="0">
                <a:solidFill>
                  <a:schemeClr val="tx1"/>
                </a:solidFill>
              </a:rPr>
              <a:t>%24</a:t>
            </a:r>
            <a:endParaRPr lang="tr-TR" b="1" u="sng" dirty="0">
              <a:solidFill>
                <a:schemeClr val="tx1"/>
              </a:solidFill>
            </a:endParaRPr>
          </a:p>
        </p:txBody>
      </p:sp>
      <p:pic>
        <p:nvPicPr>
          <p:cNvPr id="4" name="Picture 2" descr="C:\Users\okan\Desktop\Gazi_iibf_logo.jpg"/>
          <p:cNvPicPr>
            <a:picLocks noChangeAspect="1" noChangeArrowheads="1"/>
          </p:cNvPicPr>
          <p:nvPr/>
        </p:nvPicPr>
        <p:blipFill>
          <a:blip r:embed="rId2" cstate="print"/>
          <a:srcRect/>
          <a:stretch>
            <a:fillRect/>
          </a:stretch>
        </p:blipFill>
        <p:spPr bwMode="auto">
          <a:xfrm>
            <a:off x="8351912" y="6065912"/>
            <a:ext cx="792088" cy="792088"/>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260648"/>
            <a:ext cx="8305800" cy="915148"/>
          </a:xfrm>
        </p:spPr>
        <p:txBody>
          <a:bodyPr>
            <a:normAutofit/>
          </a:bodyPr>
          <a:lstStyle/>
          <a:p>
            <a:pPr algn="ctr"/>
            <a:r>
              <a:rPr lang="tr-TR" b="1" dirty="0" smtClean="0"/>
              <a:t>TÜRKİYE’DE GENÇ İŞSİZLİĞİ</a:t>
            </a:r>
            <a:endParaRPr lang="tr-TR" b="1" dirty="0"/>
          </a:p>
        </p:txBody>
      </p:sp>
      <p:sp>
        <p:nvSpPr>
          <p:cNvPr id="3" name="2 Alt Başlık"/>
          <p:cNvSpPr>
            <a:spLocks noGrp="1"/>
          </p:cNvSpPr>
          <p:nvPr>
            <p:ph type="subTitle" idx="1"/>
          </p:nvPr>
        </p:nvSpPr>
        <p:spPr>
          <a:xfrm>
            <a:off x="395536" y="1268760"/>
            <a:ext cx="8367464" cy="5256584"/>
          </a:xfrm>
        </p:spPr>
        <p:txBody>
          <a:bodyPr>
            <a:normAutofit/>
          </a:bodyPr>
          <a:lstStyle/>
          <a:p>
            <a:pPr algn="ctr"/>
            <a:r>
              <a:rPr lang="tr-TR" b="1" u="sng" dirty="0" smtClean="0">
                <a:solidFill>
                  <a:schemeClr val="tx1"/>
                </a:solidFill>
              </a:rPr>
              <a:t>2013 ŞUBAT AYI VERİLERİNE GÖRE;</a:t>
            </a:r>
          </a:p>
          <a:p>
            <a:pPr algn="ctr"/>
            <a:endParaRPr lang="tr-TR" b="1" dirty="0" smtClean="0">
              <a:solidFill>
                <a:schemeClr val="tx1"/>
              </a:solidFill>
            </a:endParaRPr>
          </a:p>
          <a:p>
            <a:pPr algn="ctr"/>
            <a:r>
              <a:rPr lang="tr-TR" b="1" dirty="0" smtClean="0">
                <a:solidFill>
                  <a:schemeClr val="tx1"/>
                </a:solidFill>
              </a:rPr>
              <a:t>15 – 24 Yaş Grubunda </a:t>
            </a:r>
            <a:r>
              <a:rPr lang="tr-TR" b="1" u="sng" dirty="0" smtClean="0">
                <a:solidFill>
                  <a:schemeClr val="tx1"/>
                </a:solidFill>
              </a:rPr>
              <a:t>11.543.000</a:t>
            </a:r>
            <a:r>
              <a:rPr lang="tr-TR" b="1" dirty="0" smtClean="0">
                <a:solidFill>
                  <a:schemeClr val="tx1"/>
                </a:solidFill>
              </a:rPr>
              <a:t> Kişi Yer Almakta.</a:t>
            </a:r>
          </a:p>
          <a:p>
            <a:pPr algn="ctr"/>
            <a:endParaRPr lang="tr-TR" b="1" dirty="0" smtClean="0">
              <a:solidFill>
                <a:schemeClr val="tx1"/>
              </a:solidFill>
            </a:endParaRPr>
          </a:p>
          <a:p>
            <a:pPr algn="ctr"/>
            <a:r>
              <a:rPr lang="tr-TR" b="1" dirty="0" smtClean="0">
                <a:solidFill>
                  <a:schemeClr val="tx1"/>
                </a:solidFill>
              </a:rPr>
              <a:t>Bu Yaş Grubundaki 11.543.000 kişiden</a:t>
            </a:r>
          </a:p>
          <a:p>
            <a:pPr algn="ctr"/>
            <a:r>
              <a:rPr lang="tr-TR" b="1" dirty="0" smtClean="0">
                <a:solidFill>
                  <a:schemeClr val="tx1"/>
                </a:solidFill>
              </a:rPr>
              <a:t>4.330.000’u İşgücü İçerisinde, </a:t>
            </a:r>
            <a:r>
              <a:rPr lang="tr-TR" b="1" u="sng" dirty="0" smtClean="0">
                <a:solidFill>
                  <a:schemeClr val="tx1"/>
                </a:solidFill>
              </a:rPr>
              <a:t>7.213.000</a:t>
            </a:r>
            <a:r>
              <a:rPr lang="tr-TR" b="1" dirty="0" smtClean="0">
                <a:solidFill>
                  <a:schemeClr val="tx1"/>
                </a:solidFill>
              </a:rPr>
              <a:t>’i İşgücüne Dahil Değil</a:t>
            </a:r>
          </a:p>
          <a:p>
            <a:pPr algn="ctr"/>
            <a:endParaRPr lang="tr-TR" b="1" dirty="0" smtClean="0">
              <a:solidFill>
                <a:schemeClr val="tx1"/>
              </a:solidFill>
            </a:endParaRPr>
          </a:p>
          <a:p>
            <a:pPr algn="ctr"/>
            <a:r>
              <a:rPr lang="tr-TR" b="1" dirty="0" smtClean="0">
                <a:solidFill>
                  <a:schemeClr val="tx1"/>
                </a:solidFill>
              </a:rPr>
              <a:t>İşgücünde yer alan 4.330.000’den;</a:t>
            </a:r>
          </a:p>
          <a:p>
            <a:pPr algn="ctr"/>
            <a:r>
              <a:rPr lang="tr-TR" b="1" dirty="0" smtClean="0">
                <a:solidFill>
                  <a:schemeClr val="tx1"/>
                </a:solidFill>
              </a:rPr>
              <a:t>3.445.000’i istihdamda, </a:t>
            </a:r>
            <a:r>
              <a:rPr lang="tr-TR" b="1" u="sng" dirty="0" smtClean="0">
                <a:solidFill>
                  <a:schemeClr val="tx1"/>
                </a:solidFill>
              </a:rPr>
              <a:t>885.000</a:t>
            </a:r>
            <a:r>
              <a:rPr lang="tr-TR" b="1" dirty="0" smtClean="0">
                <a:solidFill>
                  <a:schemeClr val="tx1"/>
                </a:solidFill>
              </a:rPr>
              <a:t>’i işsiz</a:t>
            </a:r>
          </a:p>
          <a:p>
            <a:pPr algn="ctr"/>
            <a:endParaRPr lang="tr-TR" b="1" dirty="0" smtClean="0">
              <a:solidFill>
                <a:schemeClr val="tx1"/>
              </a:solidFill>
            </a:endParaRPr>
          </a:p>
          <a:p>
            <a:pPr algn="ctr"/>
            <a:r>
              <a:rPr lang="tr-TR" b="1" dirty="0" smtClean="0">
                <a:solidFill>
                  <a:schemeClr val="tx1"/>
                </a:solidFill>
              </a:rPr>
              <a:t>Genç İşsizlik Oranı </a:t>
            </a:r>
            <a:r>
              <a:rPr lang="tr-TR" b="1" u="sng" dirty="0" smtClean="0">
                <a:solidFill>
                  <a:schemeClr val="tx1"/>
                </a:solidFill>
              </a:rPr>
              <a:t>%20,4</a:t>
            </a:r>
            <a:r>
              <a:rPr lang="tr-TR" b="1" dirty="0" smtClean="0">
                <a:solidFill>
                  <a:schemeClr val="tx1"/>
                </a:solidFill>
              </a:rPr>
              <a:t>.</a:t>
            </a:r>
          </a:p>
          <a:p>
            <a:pPr algn="ctr"/>
            <a:endParaRPr lang="tr-TR" b="1" u="sng" dirty="0">
              <a:solidFill>
                <a:schemeClr val="tx1"/>
              </a:solidFill>
            </a:endParaRPr>
          </a:p>
        </p:txBody>
      </p:sp>
      <p:pic>
        <p:nvPicPr>
          <p:cNvPr id="4" name="Picture 2" descr="C:\Users\okan\Desktop\Gazi_iibf_logo.jpg"/>
          <p:cNvPicPr>
            <a:picLocks noChangeAspect="1" noChangeArrowheads="1"/>
          </p:cNvPicPr>
          <p:nvPr/>
        </p:nvPicPr>
        <p:blipFill>
          <a:blip r:embed="rId2" cstate="print"/>
          <a:srcRect/>
          <a:stretch>
            <a:fillRect/>
          </a:stretch>
        </p:blipFill>
        <p:spPr bwMode="auto">
          <a:xfrm>
            <a:off x="8351912" y="6065912"/>
            <a:ext cx="792088" cy="79208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260648"/>
            <a:ext cx="8305800" cy="915148"/>
          </a:xfrm>
        </p:spPr>
        <p:txBody>
          <a:bodyPr>
            <a:normAutofit/>
          </a:bodyPr>
          <a:lstStyle/>
          <a:p>
            <a:pPr algn="ctr"/>
            <a:r>
              <a:rPr lang="tr-TR" b="1" dirty="0" smtClean="0"/>
              <a:t>TÜRKİYE’DE GENÇ İŞSİZLİĞİ</a:t>
            </a:r>
            <a:endParaRPr lang="tr-TR" b="1" dirty="0"/>
          </a:p>
        </p:txBody>
      </p:sp>
      <p:sp>
        <p:nvSpPr>
          <p:cNvPr id="3" name="2 Alt Başlık"/>
          <p:cNvSpPr>
            <a:spLocks noGrp="1"/>
          </p:cNvSpPr>
          <p:nvPr>
            <p:ph type="subTitle" idx="1"/>
          </p:nvPr>
        </p:nvSpPr>
        <p:spPr>
          <a:xfrm>
            <a:off x="395536" y="1268760"/>
            <a:ext cx="8367464" cy="5256584"/>
          </a:xfrm>
        </p:spPr>
        <p:txBody>
          <a:bodyPr>
            <a:normAutofit/>
          </a:bodyPr>
          <a:lstStyle/>
          <a:p>
            <a:pPr algn="ctr"/>
            <a:r>
              <a:rPr lang="tr-TR" b="1" u="sng" dirty="0" smtClean="0">
                <a:solidFill>
                  <a:schemeClr val="tx1"/>
                </a:solidFill>
              </a:rPr>
              <a:t>Cinsiyet Temelli Bakıldığında;</a:t>
            </a:r>
          </a:p>
          <a:p>
            <a:pPr algn="ctr"/>
            <a:r>
              <a:rPr lang="tr-TR" b="1" dirty="0" smtClean="0">
                <a:solidFill>
                  <a:schemeClr val="tx1"/>
                </a:solidFill>
              </a:rPr>
              <a:t>Erkekler arasındaki genç işsizliği oranı: </a:t>
            </a:r>
            <a:r>
              <a:rPr lang="tr-TR" b="1" u="sng" dirty="0" smtClean="0">
                <a:solidFill>
                  <a:schemeClr val="tx1"/>
                </a:solidFill>
              </a:rPr>
              <a:t>%19,1</a:t>
            </a:r>
          </a:p>
          <a:p>
            <a:pPr algn="ctr"/>
            <a:r>
              <a:rPr lang="tr-TR" b="1" dirty="0" smtClean="0">
                <a:solidFill>
                  <a:schemeClr val="tx1"/>
                </a:solidFill>
              </a:rPr>
              <a:t>Kadınlar arasında genç işsizliği oranı: </a:t>
            </a:r>
            <a:r>
              <a:rPr lang="tr-TR" b="1" u="sng" dirty="0" smtClean="0">
                <a:solidFill>
                  <a:schemeClr val="tx1"/>
                </a:solidFill>
              </a:rPr>
              <a:t>%22,8</a:t>
            </a:r>
          </a:p>
          <a:p>
            <a:pPr algn="ctr"/>
            <a:endParaRPr lang="tr-TR" b="1" dirty="0" smtClean="0">
              <a:solidFill>
                <a:schemeClr val="tx1"/>
              </a:solidFill>
            </a:endParaRPr>
          </a:p>
          <a:p>
            <a:pPr algn="ctr"/>
            <a:r>
              <a:rPr lang="tr-TR" b="1" u="sng" dirty="0" smtClean="0">
                <a:solidFill>
                  <a:schemeClr val="tx1"/>
                </a:solidFill>
              </a:rPr>
              <a:t>Kır – Kent Ayrımında Bakıldığında;</a:t>
            </a:r>
          </a:p>
          <a:p>
            <a:pPr algn="ctr"/>
            <a:r>
              <a:rPr lang="tr-TR" b="1" dirty="0" smtClean="0">
                <a:solidFill>
                  <a:schemeClr val="tx1"/>
                </a:solidFill>
              </a:rPr>
              <a:t>Kentte Genç İşsizliği Oranı: </a:t>
            </a:r>
            <a:r>
              <a:rPr lang="tr-TR" b="1" u="sng" dirty="0" smtClean="0">
                <a:solidFill>
                  <a:schemeClr val="tx1"/>
                </a:solidFill>
              </a:rPr>
              <a:t>%22,7</a:t>
            </a:r>
          </a:p>
          <a:p>
            <a:pPr algn="ctr"/>
            <a:r>
              <a:rPr lang="tr-TR" b="1" dirty="0" smtClean="0">
                <a:solidFill>
                  <a:schemeClr val="tx1"/>
                </a:solidFill>
              </a:rPr>
              <a:t>Kırda Genç İşsizliği Oranı: </a:t>
            </a:r>
            <a:r>
              <a:rPr lang="tr-TR" b="1" u="sng" dirty="0" smtClean="0">
                <a:solidFill>
                  <a:schemeClr val="tx1"/>
                </a:solidFill>
              </a:rPr>
              <a:t>%15,7</a:t>
            </a:r>
          </a:p>
          <a:p>
            <a:pPr algn="ctr"/>
            <a:endParaRPr lang="tr-TR" b="1" dirty="0" smtClean="0">
              <a:solidFill>
                <a:schemeClr val="tx1"/>
              </a:solidFill>
            </a:endParaRPr>
          </a:p>
          <a:p>
            <a:pPr algn="ctr"/>
            <a:r>
              <a:rPr lang="tr-TR" b="1" dirty="0" smtClean="0">
                <a:solidFill>
                  <a:schemeClr val="tx1"/>
                </a:solidFill>
              </a:rPr>
              <a:t>Kentte Kadınlar Arasındaki Genç İşsizliği Oranı: </a:t>
            </a:r>
            <a:r>
              <a:rPr lang="tr-TR" b="1" u="sng" dirty="0" smtClean="0">
                <a:solidFill>
                  <a:schemeClr val="tx1"/>
                </a:solidFill>
              </a:rPr>
              <a:t>%27,3</a:t>
            </a:r>
          </a:p>
          <a:p>
            <a:pPr algn="ctr"/>
            <a:r>
              <a:rPr lang="tr-TR" b="1" dirty="0" smtClean="0">
                <a:solidFill>
                  <a:schemeClr val="tx1"/>
                </a:solidFill>
              </a:rPr>
              <a:t>Kentte Erkekler Arasındaki Genç İşsizliği Oranı: </a:t>
            </a:r>
            <a:r>
              <a:rPr lang="tr-TR" b="1" u="sng" dirty="0" smtClean="0">
                <a:solidFill>
                  <a:schemeClr val="tx1"/>
                </a:solidFill>
              </a:rPr>
              <a:t>%20,2</a:t>
            </a:r>
          </a:p>
        </p:txBody>
      </p:sp>
      <p:pic>
        <p:nvPicPr>
          <p:cNvPr id="4" name="Picture 2" descr="C:\Users\okan\Desktop\Gazi_iibf_logo.jpg"/>
          <p:cNvPicPr>
            <a:picLocks noChangeAspect="1" noChangeArrowheads="1"/>
          </p:cNvPicPr>
          <p:nvPr/>
        </p:nvPicPr>
        <p:blipFill>
          <a:blip r:embed="rId2" cstate="print"/>
          <a:srcRect/>
          <a:stretch>
            <a:fillRect/>
          </a:stretch>
        </p:blipFill>
        <p:spPr bwMode="auto">
          <a:xfrm>
            <a:off x="8351912" y="6065912"/>
            <a:ext cx="792088" cy="792088"/>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260648"/>
            <a:ext cx="8305800" cy="915148"/>
          </a:xfrm>
        </p:spPr>
        <p:txBody>
          <a:bodyPr>
            <a:normAutofit/>
          </a:bodyPr>
          <a:lstStyle/>
          <a:p>
            <a:pPr algn="ctr"/>
            <a:r>
              <a:rPr lang="tr-TR" b="1" dirty="0" smtClean="0"/>
              <a:t>TÜRKİYE’DE GENÇ İŞSİZLİĞİ</a:t>
            </a:r>
            <a:endParaRPr lang="tr-TR" b="1" dirty="0"/>
          </a:p>
        </p:txBody>
      </p:sp>
      <p:sp>
        <p:nvSpPr>
          <p:cNvPr id="3" name="2 Alt Başlık"/>
          <p:cNvSpPr>
            <a:spLocks noGrp="1"/>
          </p:cNvSpPr>
          <p:nvPr>
            <p:ph type="subTitle" idx="1"/>
          </p:nvPr>
        </p:nvSpPr>
        <p:spPr>
          <a:xfrm>
            <a:off x="395536" y="1268760"/>
            <a:ext cx="8367464" cy="5256584"/>
          </a:xfrm>
        </p:spPr>
        <p:txBody>
          <a:bodyPr>
            <a:normAutofit/>
          </a:bodyPr>
          <a:lstStyle/>
          <a:p>
            <a:pPr algn="ctr"/>
            <a:endParaRPr lang="tr-TR" b="1" u="sng" dirty="0" smtClean="0">
              <a:solidFill>
                <a:schemeClr val="tx1"/>
              </a:solidFill>
            </a:endParaRPr>
          </a:p>
          <a:p>
            <a:pPr algn="ctr"/>
            <a:r>
              <a:rPr lang="tr-TR" b="1" u="sng" dirty="0" smtClean="0">
                <a:solidFill>
                  <a:schemeClr val="tx1"/>
                </a:solidFill>
              </a:rPr>
              <a:t>15 – 24 Yaş Arasındaki Gençlerin İşgücüne Dahil Olmama Nedenlerinin Dağılımı</a:t>
            </a:r>
          </a:p>
          <a:p>
            <a:pPr algn="ctr"/>
            <a:endParaRPr lang="tr-TR" b="1" dirty="0" smtClean="0">
              <a:solidFill>
                <a:schemeClr val="tx1"/>
              </a:solidFill>
            </a:endParaRPr>
          </a:p>
          <a:p>
            <a:pPr algn="ctr"/>
            <a:r>
              <a:rPr lang="tr-TR" b="1" dirty="0" smtClean="0">
                <a:solidFill>
                  <a:schemeClr val="tx1"/>
                </a:solidFill>
              </a:rPr>
              <a:t>İş Bulma Ümidi Olmadığı İçin İş Aramayanlar: </a:t>
            </a:r>
            <a:r>
              <a:rPr lang="tr-TR" b="1" u="sng" dirty="0" smtClean="0">
                <a:solidFill>
                  <a:schemeClr val="tx1"/>
                </a:solidFill>
              </a:rPr>
              <a:t>%3,2</a:t>
            </a:r>
          </a:p>
          <a:p>
            <a:pPr algn="ctr"/>
            <a:r>
              <a:rPr lang="tr-TR" b="1" dirty="0" smtClean="0">
                <a:solidFill>
                  <a:schemeClr val="tx1"/>
                </a:solidFill>
              </a:rPr>
              <a:t>Ev İşleri İle Meşgul: </a:t>
            </a:r>
            <a:r>
              <a:rPr lang="tr-TR" b="1" u="sng" dirty="0" smtClean="0">
                <a:solidFill>
                  <a:schemeClr val="tx1"/>
                </a:solidFill>
              </a:rPr>
              <a:t>%23,1</a:t>
            </a:r>
          </a:p>
          <a:p>
            <a:pPr algn="ctr"/>
            <a:r>
              <a:rPr lang="tr-TR" b="1" dirty="0" smtClean="0">
                <a:solidFill>
                  <a:schemeClr val="tx1"/>
                </a:solidFill>
              </a:rPr>
              <a:t>Öğrenci: </a:t>
            </a:r>
            <a:r>
              <a:rPr lang="tr-TR" b="1" u="sng" dirty="0" smtClean="0">
                <a:solidFill>
                  <a:schemeClr val="tx1"/>
                </a:solidFill>
              </a:rPr>
              <a:t>%59,8</a:t>
            </a:r>
          </a:p>
          <a:p>
            <a:pPr algn="ctr"/>
            <a:r>
              <a:rPr lang="tr-TR" b="1" dirty="0" smtClean="0">
                <a:solidFill>
                  <a:schemeClr val="tx1"/>
                </a:solidFill>
              </a:rPr>
              <a:t>İş Aramayıp Çalışmaya Hazır Olanlar: </a:t>
            </a:r>
            <a:r>
              <a:rPr lang="tr-TR" b="1" u="sng" dirty="0" smtClean="0">
                <a:solidFill>
                  <a:schemeClr val="tx1"/>
                </a:solidFill>
              </a:rPr>
              <a:t>%4,8</a:t>
            </a:r>
          </a:p>
          <a:p>
            <a:pPr algn="ctr"/>
            <a:endParaRPr lang="tr-TR" b="1" u="sng" dirty="0" smtClean="0">
              <a:solidFill>
                <a:schemeClr val="tx1"/>
              </a:solidFill>
            </a:endParaRPr>
          </a:p>
          <a:p>
            <a:pPr algn="ctr"/>
            <a:r>
              <a:rPr lang="tr-TR" b="1" u="sng" dirty="0" smtClean="0">
                <a:solidFill>
                  <a:schemeClr val="tx1"/>
                </a:solidFill>
              </a:rPr>
              <a:t>Gençler Arasında İşgücüne Dahil Olmama Eğilimi Oldukça Yüksek ve Lisansüstü Eğitim Bu Süreci Uzatmakta Kullanılan Bir Yöntem Olarak Ön Plana Çıkmaya Başladı.</a:t>
            </a:r>
          </a:p>
        </p:txBody>
      </p:sp>
      <p:pic>
        <p:nvPicPr>
          <p:cNvPr id="4" name="Picture 2" descr="C:\Users\okan\Desktop\Gazi_iibf_logo.jpg"/>
          <p:cNvPicPr>
            <a:picLocks noChangeAspect="1" noChangeArrowheads="1"/>
          </p:cNvPicPr>
          <p:nvPr/>
        </p:nvPicPr>
        <p:blipFill>
          <a:blip r:embed="rId2" cstate="print"/>
          <a:srcRect/>
          <a:stretch>
            <a:fillRect/>
          </a:stretch>
        </p:blipFill>
        <p:spPr bwMode="auto">
          <a:xfrm>
            <a:off x="8351912" y="6065912"/>
            <a:ext cx="792088" cy="792088"/>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260648"/>
            <a:ext cx="8305800" cy="915148"/>
          </a:xfrm>
        </p:spPr>
        <p:txBody>
          <a:bodyPr>
            <a:normAutofit/>
          </a:bodyPr>
          <a:lstStyle/>
          <a:p>
            <a:pPr algn="ctr"/>
            <a:r>
              <a:rPr lang="tr-TR" b="1" dirty="0" smtClean="0"/>
              <a:t>TÜRKİYE’DE GENÇ İŞSİZLİĞİ</a:t>
            </a:r>
            <a:endParaRPr lang="tr-TR" b="1" dirty="0"/>
          </a:p>
        </p:txBody>
      </p:sp>
      <p:sp>
        <p:nvSpPr>
          <p:cNvPr id="3" name="2 Alt Başlık"/>
          <p:cNvSpPr>
            <a:spLocks noGrp="1"/>
          </p:cNvSpPr>
          <p:nvPr>
            <p:ph type="subTitle" idx="1"/>
          </p:nvPr>
        </p:nvSpPr>
        <p:spPr>
          <a:xfrm>
            <a:off x="395536" y="1268760"/>
            <a:ext cx="8367464" cy="5256584"/>
          </a:xfrm>
        </p:spPr>
        <p:txBody>
          <a:bodyPr>
            <a:normAutofit/>
          </a:bodyPr>
          <a:lstStyle/>
          <a:p>
            <a:pPr algn="ctr"/>
            <a:r>
              <a:rPr lang="tr-TR" b="1" u="sng" dirty="0" smtClean="0">
                <a:solidFill>
                  <a:schemeClr val="tx1"/>
                </a:solidFill>
              </a:rPr>
              <a:t>GENÇ İSTİHDAMININ PROFİLİ</a:t>
            </a:r>
          </a:p>
          <a:p>
            <a:pPr algn="ctr"/>
            <a:endParaRPr lang="tr-TR" b="1" dirty="0" smtClean="0">
              <a:solidFill>
                <a:schemeClr val="tx1"/>
              </a:solidFill>
            </a:endParaRPr>
          </a:p>
          <a:p>
            <a:pPr algn="ctr"/>
            <a:r>
              <a:rPr lang="tr-TR" b="1" dirty="0" smtClean="0">
                <a:solidFill>
                  <a:schemeClr val="tx1"/>
                </a:solidFill>
              </a:rPr>
              <a:t>İstihdamdaki Gençlerin </a:t>
            </a:r>
            <a:r>
              <a:rPr lang="tr-TR" b="1" u="sng" dirty="0" smtClean="0">
                <a:solidFill>
                  <a:schemeClr val="tx1"/>
                </a:solidFill>
              </a:rPr>
              <a:t>%61,3’si </a:t>
            </a:r>
            <a:r>
              <a:rPr lang="tr-TR" b="1" dirty="0" smtClean="0">
                <a:solidFill>
                  <a:schemeClr val="tx1"/>
                </a:solidFill>
              </a:rPr>
              <a:t>Lise Altı Eğitim Düzeyinde</a:t>
            </a:r>
          </a:p>
          <a:p>
            <a:pPr algn="ctr"/>
            <a:endParaRPr lang="tr-TR" b="1" dirty="0" smtClean="0">
              <a:solidFill>
                <a:schemeClr val="tx1"/>
              </a:solidFill>
            </a:endParaRPr>
          </a:p>
          <a:p>
            <a:pPr algn="ctr"/>
            <a:r>
              <a:rPr lang="tr-TR" b="1" dirty="0" smtClean="0">
                <a:solidFill>
                  <a:schemeClr val="tx1"/>
                </a:solidFill>
              </a:rPr>
              <a:t>2012 Yılı Verilerine Göre Lisans Düzeyinde Öğrenim Gören Kişi Sayısı </a:t>
            </a:r>
            <a:r>
              <a:rPr lang="tr-TR" b="1" u="sng" dirty="0" smtClean="0">
                <a:solidFill>
                  <a:schemeClr val="tx1"/>
                </a:solidFill>
              </a:rPr>
              <a:t>3.050.000 </a:t>
            </a:r>
          </a:p>
          <a:p>
            <a:pPr algn="ctr"/>
            <a:endParaRPr lang="tr-TR" b="1" dirty="0" smtClean="0">
              <a:solidFill>
                <a:schemeClr val="tx1"/>
              </a:solidFill>
            </a:endParaRPr>
          </a:p>
          <a:p>
            <a:pPr algn="ctr"/>
            <a:r>
              <a:rPr lang="tr-TR" b="1" dirty="0" smtClean="0">
                <a:solidFill>
                  <a:schemeClr val="tx1"/>
                </a:solidFill>
              </a:rPr>
              <a:t>Genç İşsizlerin </a:t>
            </a:r>
            <a:r>
              <a:rPr lang="tr-TR" b="1" u="sng" dirty="0" smtClean="0">
                <a:solidFill>
                  <a:schemeClr val="tx1"/>
                </a:solidFill>
              </a:rPr>
              <a:t>%22,9’u </a:t>
            </a:r>
            <a:r>
              <a:rPr lang="tr-TR" b="1" dirty="0" smtClean="0">
                <a:solidFill>
                  <a:schemeClr val="tx1"/>
                </a:solidFill>
              </a:rPr>
              <a:t>Yüksekokul veya Fakülte Mezunu</a:t>
            </a:r>
          </a:p>
          <a:p>
            <a:pPr algn="ctr"/>
            <a:endParaRPr lang="tr-TR" b="1" dirty="0" smtClean="0">
              <a:solidFill>
                <a:schemeClr val="tx1"/>
              </a:solidFill>
            </a:endParaRPr>
          </a:p>
          <a:p>
            <a:pPr algn="ctr"/>
            <a:r>
              <a:rPr lang="tr-TR" b="1" dirty="0" smtClean="0">
                <a:solidFill>
                  <a:schemeClr val="tx1"/>
                </a:solidFill>
              </a:rPr>
              <a:t>Yüksekokul veya Fakülte Mezunu Genç İşsizlerin </a:t>
            </a:r>
            <a:r>
              <a:rPr lang="tr-TR" b="1" u="sng" dirty="0" smtClean="0">
                <a:solidFill>
                  <a:schemeClr val="tx1"/>
                </a:solidFill>
              </a:rPr>
              <a:t>%25,8’i </a:t>
            </a:r>
            <a:r>
              <a:rPr lang="tr-TR" b="1" dirty="0" smtClean="0">
                <a:solidFill>
                  <a:schemeClr val="tx1"/>
                </a:solidFill>
              </a:rPr>
              <a:t>Bir Yıl ve Daha Fazla Süredir İşsiz</a:t>
            </a:r>
          </a:p>
        </p:txBody>
      </p:sp>
      <p:pic>
        <p:nvPicPr>
          <p:cNvPr id="4" name="Picture 2" descr="C:\Users\okan\Desktop\Gazi_iibf_logo.jpg"/>
          <p:cNvPicPr>
            <a:picLocks noChangeAspect="1" noChangeArrowheads="1"/>
          </p:cNvPicPr>
          <p:nvPr/>
        </p:nvPicPr>
        <p:blipFill>
          <a:blip r:embed="rId2" cstate="print"/>
          <a:srcRect/>
          <a:stretch>
            <a:fillRect/>
          </a:stretch>
        </p:blipFill>
        <p:spPr bwMode="auto">
          <a:xfrm>
            <a:off x="8351912" y="6065912"/>
            <a:ext cx="792088" cy="792088"/>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260648"/>
            <a:ext cx="8305800" cy="915148"/>
          </a:xfrm>
        </p:spPr>
        <p:txBody>
          <a:bodyPr>
            <a:normAutofit/>
          </a:bodyPr>
          <a:lstStyle/>
          <a:p>
            <a:pPr algn="ctr"/>
            <a:r>
              <a:rPr lang="tr-TR" b="1" dirty="0" smtClean="0"/>
              <a:t>TÜRKİYE’DE GENÇ İŞSİZLİĞİ</a:t>
            </a:r>
            <a:endParaRPr lang="tr-TR" b="1" dirty="0"/>
          </a:p>
        </p:txBody>
      </p:sp>
      <p:sp>
        <p:nvSpPr>
          <p:cNvPr id="3" name="2 Alt Başlık"/>
          <p:cNvSpPr>
            <a:spLocks noGrp="1"/>
          </p:cNvSpPr>
          <p:nvPr>
            <p:ph type="subTitle" idx="1"/>
          </p:nvPr>
        </p:nvSpPr>
        <p:spPr>
          <a:xfrm>
            <a:off x="395536" y="1268760"/>
            <a:ext cx="8367464" cy="5256584"/>
          </a:xfrm>
        </p:spPr>
        <p:txBody>
          <a:bodyPr>
            <a:normAutofit/>
          </a:bodyPr>
          <a:lstStyle/>
          <a:p>
            <a:pPr algn="ctr"/>
            <a:r>
              <a:rPr lang="tr-TR" b="1" u="sng" dirty="0" smtClean="0">
                <a:solidFill>
                  <a:schemeClr val="tx1"/>
                </a:solidFill>
              </a:rPr>
              <a:t>GENÇ İSTİHDAMININ PROFİLİ</a:t>
            </a:r>
          </a:p>
          <a:p>
            <a:pPr algn="ctr"/>
            <a:endParaRPr lang="tr-TR" b="1" dirty="0" smtClean="0">
              <a:solidFill>
                <a:schemeClr val="tx1"/>
              </a:solidFill>
            </a:endParaRPr>
          </a:p>
          <a:p>
            <a:pPr algn="ctr"/>
            <a:r>
              <a:rPr lang="tr-TR" b="1" dirty="0" smtClean="0">
                <a:solidFill>
                  <a:schemeClr val="tx1"/>
                </a:solidFill>
              </a:rPr>
              <a:t>İstihdamdaki Bireylerin Yalnızca </a:t>
            </a:r>
            <a:r>
              <a:rPr lang="tr-TR" b="1" u="sng" dirty="0" smtClean="0">
                <a:solidFill>
                  <a:schemeClr val="tx1"/>
                </a:solidFill>
              </a:rPr>
              <a:t>%28’i </a:t>
            </a:r>
            <a:r>
              <a:rPr lang="tr-TR" b="1" dirty="0" smtClean="0">
                <a:solidFill>
                  <a:schemeClr val="tx1"/>
                </a:solidFill>
              </a:rPr>
              <a:t>Sosyal Bilimler Alanından Mezun Kişilerin İstihdam Edilebileceği Meslekleri İcra Ediyor.</a:t>
            </a:r>
          </a:p>
          <a:p>
            <a:pPr algn="ctr"/>
            <a:endParaRPr lang="tr-TR" b="1" dirty="0" smtClean="0">
              <a:solidFill>
                <a:schemeClr val="tx1"/>
              </a:solidFill>
            </a:endParaRPr>
          </a:p>
          <a:p>
            <a:pPr algn="ctr"/>
            <a:r>
              <a:rPr lang="tr-TR" b="1" dirty="0" smtClean="0">
                <a:solidFill>
                  <a:schemeClr val="tx1"/>
                </a:solidFill>
              </a:rPr>
              <a:t>Buna Karşılık Lisans Öğrenimi Gören Kişilerin %40’ı Sosyal Bilimler Alanında Eğitim Görüyor.</a:t>
            </a:r>
          </a:p>
          <a:p>
            <a:pPr algn="ctr"/>
            <a:endParaRPr lang="tr-TR" b="1" dirty="0" smtClean="0">
              <a:solidFill>
                <a:schemeClr val="tx1"/>
              </a:solidFill>
            </a:endParaRPr>
          </a:p>
          <a:p>
            <a:pPr algn="ctr"/>
            <a:r>
              <a:rPr lang="tr-TR" b="1" dirty="0" smtClean="0">
                <a:solidFill>
                  <a:schemeClr val="tx1"/>
                </a:solidFill>
              </a:rPr>
              <a:t>Ayrıca Genç İstihdamının %20,3’ü nitelik gerektirmeyen işlerde gerçekleşiyor.</a:t>
            </a:r>
          </a:p>
        </p:txBody>
      </p:sp>
      <p:pic>
        <p:nvPicPr>
          <p:cNvPr id="4" name="Picture 2" descr="C:\Users\okan\Desktop\Gazi_iibf_logo.jpg"/>
          <p:cNvPicPr>
            <a:picLocks noChangeAspect="1" noChangeArrowheads="1"/>
          </p:cNvPicPr>
          <p:nvPr/>
        </p:nvPicPr>
        <p:blipFill>
          <a:blip r:embed="rId2" cstate="print"/>
          <a:srcRect/>
          <a:stretch>
            <a:fillRect/>
          </a:stretch>
        </p:blipFill>
        <p:spPr bwMode="auto">
          <a:xfrm>
            <a:off x="8351912" y="6065912"/>
            <a:ext cx="792088" cy="792088"/>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Kaynak">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773</TotalTime>
  <Words>1125</Words>
  <Application>Microsoft Office PowerPoint</Application>
  <PresentationFormat>Ekran Gösterisi (4:3)</PresentationFormat>
  <Paragraphs>172</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Kaynak</vt:lpstr>
      <vt:lpstr>DÜNYA’DA GENÇ İSTİHDAMININ DURUMU ve İYİ UYGULAMA ÖRNEKLERİ</vt:lpstr>
      <vt:lpstr>GENÇLER VE İŞGÜCÜ PİYASASI</vt:lpstr>
      <vt:lpstr>GENÇLER VE İŞGÜCÜ PİYASASI</vt:lpstr>
      <vt:lpstr>GENÇLER VE İŞGÜCÜ PİYASASI</vt:lpstr>
      <vt:lpstr>TÜRKİYE’DE GENÇ İŞSİZLİĞİ</vt:lpstr>
      <vt:lpstr>TÜRKİYE’DE GENÇ İŞSİZLİĞİ</vt:lpstr>
      <vt:lpstr>TÜRKİYE’DE GENÇ İŞSİZLİĞİ</vt:lpstr>
      <vt:lpstr>TÜRKİYE’DE GENÇ İŞSİZLİĞİ</vt:lpstr>
      <vt:lpstr>TÜRKİYE’DE GENÇ İŞSİZLİĞİ</vt:lpstr>
      <vt:lpstr>TÜRKİYE’DE GENÇ İŞSİZLİĞİ</vt:lpstr>
      <vt:lpstr>TÜRKİYE’DE GENÇ İŞSİZLİĞİNİN NEDENLERİ</vt:lpstr>
      <vt:lpstr>TÜRKİYE’DE GENÇ İŞSİZLİĞİNİN NEDENLERİ</vt:lpstr>
      <vt:lpstr>Slayt 13</vt:lpstr>
      <vt:lpstr>Slayt 14</vt:lpstr>
      <vt:lpstr>Slayt 15</vt:lpstr>
      <vt:lpstr>Slayt 16</vt:lpstr>
      <vt:lpstr>İYİ UYGULAMA ÖRNEKLERİ</vt:lpstr>
      <vt:lpstr>PEKİ NE YAPMAK GEREKİYOR ?</vt:lpstr>
      <vt:lpstr>PEKİ NE YAPMAK GEREKİYOR ?</vt:lpstr>
      <vt:lpstr>PEKİ NE YAPMAK GEREKİYOR ?</vt:lpstr>
      <vt:lpstr>Slayt 21</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TÜRKİYE’DE GENÇ İSTİHDAMININ DURUMU</dc:title>
  <dc:creator>okan</dc:creator>
  <cp:lastModifiedBy>okan</cp:lastModifiedBy>
  <cp:revision>39</cp:revision>
  <dcterms:created xsi:type="dcterms:W3CDTF">2012-12-18T13:14:45Z</dcterms:created>
  <dcterms:modified xsi:type="dcterms:W3CDTF">2013-05-27T19:09:00Z</dcterms:modified>
</cp:coreProperties>
</file>